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63" r:id="rId2"/>
    <p:sldId id="303" r:id="rId3"/>
    <p:sldId id="304" r:id="rId4"/>
    <p:sldId id="280" r:id="rId5"/>
    <p:sldId id="257" r:id="rId6"/>
    <p:sldId id="259" r:id="rId7"/>
    <p:sldId id="260" r:id="rId8"/>
    <p:sldId id="306" r:id="rId9"/>
    <p:sldId id="275" r:id="rId10"/>
    <p:sldId id="283" r:id="rId11"/>
    <p:sldId id="284" r:id="rId12"/>
    <p:sldId id="281" r:id="rId13"/>
    <p:sldId id="261" r:id="rId14"/>
    <p:sldId id="286" r:id="rId15"/>
    <p:sldId id="262" r:id="rId16"/>
    <p:sldId id="264" r:id="rId17"/>
    <p:sldId id="285" r:id="rId18"/>
    <p:sldId id="276" r:id="rId19"/>
    <p:sldId id="287" r:id="rId20"/>
    <p:sldId id="288" r:id="rId21"/>
    <p:sldId id="289" r:id="rId22"/>
    <p:sldId id="293" r:id="rId23"/>
    <p:sldId id="290" r:id="rId24"/>
    <p:sldId id="294" r:id="rId25"/>
    <p:sldId id="278" r:id="rId26"/>
    <p:sldId id="295" r:id="rId27"/>
    <p:sldId id="296" r:id="rId28"/>
    <p:sldId id="297" r:id="rId29"/>
    <p:sldId id="298" r:id="rId30"/>
    <p:sldId id="299" r:id="rId31"/>
    <p:sldId id="300" r:id="rId32"/>
    <p:sldId id="271" r:id="rId33"/>
    <p:sldId id="301" r:id="rId34"/>
    <p:sldId id="30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23"/>
    <p:restoredTop sz="94807"/>
  </p:normalViewPr>
  <p:slideViewPr>
    <p:cSldViewPr snapToGrid="0">
      <p:cViewPr varScale="1">
        <p:scale>
          <a:sx n="137" d="100"/>
          <a:sy n="137" d="100"/>
        </p:scale>
        <p:origin x="144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Two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871345"/>
            <a:ext cx="5048063" cy="1555148"/>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512820"/>
            <a:ext cx="5048063" cy="228600"/>
          </a:xfrm>
          <a:noFill/>
        </p:spPr>
        <p:txBody>
          <a:bodyPr/>
          <a:lstStyle>
            <a:lvl1pPr marL="0" indent="0">
              <a:buNone/>
              <a:defRPr sz="1600" b="0"/>
            </a:lvl1pPr>
          </a:lstStyle>
          <a:p>
            <a:pPr lvl="0"/>
            <a:r>
              <a:rPr lang="en-US" dirty="0"/>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4061400"/>
            <a:ext cx="5048090" cy="457200"/>
          </a:xfrm>
        </p:spPr>
        <p:txBody>
          <a:bodyPr anchor="t"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676458"/>
            <a:ext cx="5047270" cy="459455"/>
          </a:xfrm>
          <a:noFill/>
        </p:spPr>
        <p:txBody>
          <a:bodyPr anchor="t" anchorCtr="0"/>
          <a:lstStyle>
            <a:lvl1pPr marL="0" indent="0">
              <a:spcAft>
                <a:spcPts val="0"/>
              </a:spcAft>
              <a:buNone/>
              <a:defRPr sz="1400"/>
            </a:lvl1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dirty="0"/>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endParaRPr lang="en-US" dirty="0"/>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2027360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35590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ubtitle Only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27279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2 Slide Title, Top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4703763" cy="946454"/>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6184900" y="320675"/>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dirty="0"/>
              <a:t>Subheading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8033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Only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70031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6A259C3D-581C-B8BC-32B4-EE2B22A753A2}"/>
              </a:ext>
            </a:extLst>
          </p:cNvPr>
          <p:cNvSpPr>
            <a:spLocks noGrp="1"/>
          </p:cNvSpPr>
          <p:nvPr>
            <p:ph type="body" sz="quarter" idx="13" hasCustomPrompt="1"/>
          </p:nvPr>
        </p:nvSpPr>
        <p:spPr>
          <a:xfrm>
            <a:off x="323850" y="1114425"/>
            <a:ext cx="5772150" cy="441325"/>
          </a:xfrm>
        </p:spPr>
        <p:txBody>
          <a:bodyPr/>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50875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2 Slide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22592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2 Slide, Section, Title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70705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2 Slide, Section, Title 2">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5376922-1A18-EB35-1718-708DF44FBF1B}"/>
              </a:ext>
            </a:extLst>
          </p:cNvPr>
          <p:cNvSpPr>
            <a:spLocks noGrp="1"/>
          </p:cNvSpPr>
          <p:nvPr>
            <p:ph type="body" sz="quarter" idx="13"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0832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2 Slide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249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2 Slide Section, Title, Body Copy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6" name="Text Placeholder 5">
            <a:extLst>
              <a:ext uri="{FF2B5EF4-FFF2-40B4-BE49-F238E27FC236}">
                <a16:creationId xmlns:a16="http://schemas.microsoft.com/office/drawing/2014/main" id="{D6125826-3231-68F4-7FEE-8A01F6F42B51}"/>
              </a:ext>
            </a:extLst>
          </p:cNvPr>
          <p:cNvSpPr>
            <a:spLocks noGrp="1"/>
          </p:cNvSpPr>
          <p:nvPr>
            <p:ph type="body" sz="quarter" idx="12"/>
          </p:nvPr>
        </p:nvSpPr>
        <p:spPr>
          <a:xfrm>
            <a:off x="6581774" y="1244600"/>
            <a:ext cx="5286375" cy="4367213"/>
          </a:xfrm>
        </p:spPr>
        <p:txBody>
          <a:bodyPr anchor="ctr" anchorCtr="0"/>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73B0377C-E9B5-910F-ED3D-37BEFE794881}"/>
              </a:ext>
            </a:extLst>
          </p:cNvPr>
          <p:cNvSpPr>
            <a:spLocks noGrp="1"/>
          </p:cNvSpPr>
          <p:nvPr>
            <p:ph type="body" sz="quarter" idx="14" hasCustomPrompt="1"/>
          </p:nvPr>
        </p:nvSpPr>
        <p:spPr>
          <a:xfrm>
            <a:off x="323850" y="0"/>
            <a:ext cx="5772150" cy="466344"/>
          </a:xfrm>
        </p:spPr>
        <p:txBody>
          <a:bodyPr anchor="b" anchorCtr="0"/>
          <a:lstStyle>
            <a:lvl1pPr marL="0" indent="0">
              <a:buNone/>
              <a:defRPr sz="1200"/>
            </a:lvl1pPr>
            <a:lvl2pPr marL="182880" indent="0">
              <a:buNone/>
              <a:defRPr sz="1200"/>
            </a:lvl2pPr>
            <a:lvl3pPr marL="365760" indent="0">
              <a:buNone/>
              <a:defRPr sz="1200"/>
            </a:lvl3pPr>
            <a:lvl4pPr marL="548640" indent="0">
              <a:buNone/>
              <a:defRPr sz="1200"/>
            </a:lvl4pPr>
            <a:lvl5pPr marL="731520" indent="0">
              <a:buNone/>
              <a:defRPr sz="1200"/>
            </a:lvl5pPr>
          </a:lstStyle>
          <a:p>
            <a:pPr lvl="0"/>
            <a:r>
              <a:rPr lang="en-US" dirty="0"/>
              <a:t>Section title</a:t>
            </a:r>
          </a:p>
        </p:txBody>
      </p:sp>
    </p:spTree>
    <p:extLst>
      <p:ext uri="{BB962C8B-B14F-4D97-AF65-F5344CB8AC3E}">
        <p14:creationId xmlns:p14="http://schemas.microsoft.com/office/powerpoint/2010/main" val="415217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Two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863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1 Column with Bullets">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6" name="Text Placeholder 5">
            <a:extLst>
              <a:ext uri="{FF2B5EF4-FFF2-40B4-BE49-F238E27FC236}">
                <a16:creationId xmlns:a16="http://schemas.microsoft.com/office/drawing/2014/main" id="{141A00D0-7712-950D-34B2-5551B85F9E7B}"/>
              </a:ext>
            </a:extLst>
          </p:cNvPr>
          <p:cNvSpPr>
            <a:spLocks noGrp="1"/>
          </p:cNvSpPr>
          <p:nvPr>
            <p:ph type="body" sz="quarter" idx="12"/>
          </p:nvPr>
        </p:nvSpPr>
        <p:spPr>
          <a:xfrm>
            <a:off x="323850" y="952500"/>
            <a:ext cx="11544300" cy="5122863"/>
          </a:xfr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383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2 Columns with Bullet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23851" y="249237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81751" y="249475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441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ubtitle, 2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23851" y="249237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81751" y="2494756"/>
            <a:ext cx="5486400" cy="1868488"/>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2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ubtitle, 3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23848" y="2179638"/>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4358639" y="2179638"/>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8393430" y="2181225"/>
            <a:ext cx="347472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399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ubtitle, 4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30200"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3351107"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6372014"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a:extLst>
              <a:ext uri="{FF2B5EF4-FFF2-40B4-BE49-F238E27FC236}">
                <a16:creationId xmlns:a16="http://schemas.microsoft.com/office/drawing/2014/main" id="{DDFF45C9-081C-CA2E-F4A7-8383A93B6B05}"/>
              </a:ext>
            </a:extLst>
          </p:cNvPr>
          <p:cNvSpPr>
            <a:spLocks noGrp="1"/>
          </p:cNvSpPr>
          <p:nvPr>
            <p:ph type="body" sz="quarter" idx="16"/>
          </p:nvPr>
        </p:nvSpPr>
        <p:spPr>
          <a:xfrm>
            <a:off x="9392920" y="2179638"/>
            <a:ext cx="2468880" cy="2495550"/>
          </a:xfrm>
        </p:spPr>
        <p:txBody>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69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ubtitle, 5 Columns">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7" name="Text Placeholder 6">
            <a:extLst>
              <a:ext uri="{FF2B5EF4-FFF2-40B4-BE49-F238E27FC236}">
                <a16:creationId xmlns:a16="http://schemas.microsoft.com/office/drawing/2014/main" id="{CAFF7876-DE6D-49C2-DD58-608A9798B315}"/>
              </a:ext>
            </a:extLst>
          </p:cNvPr>
          <p:cNvSpPr>
            <a:spLocks noGrp="1"/>
          </p:cNvSpPr>
          <p:nvPr>
            <p:ph type="body" sz="quarter" idx="13"/>
          </p:nvPr>
        </p:nvSpPr>
        <p:spPr>
          <a:xfrm>
            <a:off x="33020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2">
            <a:extLst>
              <a:ext uri="{FF2B5EF4-FFF2-40B4-BE49-F238E27FC236}">
                <a16:creationId xmlns:a16="http://schemas.microsoft.com/office/drawing/2014/main" id="{322DBF3C-0929-006D-E549-2D8EABB3CA4B}"/>
              </a:ext>
            </a:extLst>
          </p:cNvPr>
          <p:cNvSpPr>
            <a:spLocks noGrp="1"/>
          </p:cNvSpPr>
          <p:nvPr>
            <p:ph type="body" sz="quarter" idx="14"/>
          </p:nvPr>
        </p:nvSpPr>
        <p:spPr>
          <a:xfrm>
            <a:off x="271018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B163D847-B2CC-D10C-474F-9374B33501E0}"/>
              </a:ext>
            </a:extLst>
          </p:cNvPr>
          <p:cNvSpPr>
            <a:spLocks noGrp="1"/>
          </p:cNvSpPr>
          <p:nvPr>
            <p:ph type="body" sz="quarter" idx="15"/>
          </p:nvPr>
        </p:nvSpPr>
        <p:spPr>
          <a:xfrm>
            <a:off x="509016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6">
            <a:extLst>
              <a:ext uri="{FF2B5EF4-FFF2-40B4-BE49-F238E27FC236}">
                <a16:creationId xmlns:a16="http://schemas.microsoft.com/office/drawing/2014/main" id="{DDFF45C9-081C-CA2E-F4A7-8383A93B6B05}"/>
              </a:ext>
            </a:extLst>
          </p:cNvPr>
          <p:cNvSpPr>
            <a:spLocks noGrp="1"/>
          </p:cNvSpPr>
          <p:nvPr>
            <p:ph type="body" sz="quarter" idx="16"/>
          </p:nvPr>
        </p:nvSpPr>
        <p:spPr>
          <a:xfrm>
            <a:off x="7470140" y="2179638"/>
            <a:ext cx="2011680" cy="2495550"/>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3">
            <a:extLst>
              <a:ext uri="{FF2B5EF4-FFF2-40B4-BE49-F238E27FC236}">
                <a16:creationId xmlns:a16="http://schemas.microsoft.com/office/drawing/2014/main" id="{3B7038BF-5DE9-94EF-1E39-92627DD8ACA8}"/>
              </a:ext>
            </a:extLst>
          </p:cNvPr>
          <p:cNvSpPr>
            <a:spLocks noGrp="1"/>
          </p:cNvSpPr>
          <p:nvPr>
            <p:ph type="body" sz="quarter" idx="17"/>
          </p:nvPr>
        </p:nvSpPr>
        <p:spPr>
          <a:xfrm>
            <a:off x="9850120" y="2181225"/>
            <a:ext cx="2011680" cy="2493963"/>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3048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2 Slide, Title,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5281613" cy="1258888"/>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6107430" y="320675"/>
            <a:ext cx="5760720" cy="5759451"/>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60006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7235825" cy="947738"/>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8140700" y="320675"/>
            <a:ext cx="3727450" cy="5759451"/>
          </a:xfrm>
          <a:prstGeom prst="roundRect">
            <a:avLst>
              <a:gd name="adj" fmla="val 1618"/>
            </a:avLst>
          </a:prstGeom>
          <a:solidFill>
            <a:schemeClr val="bg1">
              <a:alpha val="10000"/>
            </a:schemeClr>
          </a:solidFill>
        </p:spPr>
        <p:txBody>
          <a:bodyPr tIns="155448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20756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3 Photo, Title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96862"/>
            <a:ext cx="3328987" cy="1258888"/>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FBFEB48-5190-C5F8-C046-27E12C0DAE62}"/>
              </a:ext>
            </a:extLst>
          </p:cNvPr>
          <p:cNvSpPr>
            <a:spLocks noGrp="1"/>
          </p:cNvSpPr>
          <p:nvPr>
            <p:ph type="pic" sz="quarter" idx="13" hasCustomPrompt="1"/>
          </p:nvPr>
        </p:nvSpPr>
        <p:spPr>
          <a:xfrm>
            <a:off x="4049713" y="320676"/>
            <a:ext cx="7818436" cy="5754688"/>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05981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2 Slide Title, Photo 3">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3116793"/>
            <a:ext cx="5284788" cy="1246188"/>
          </a:xfrm>
        </p:spPr>
        <p:txBody>
          <a:bodyPr wrap="square" anchor="t" anchorCtr="0">
            <a:noAutofit/>
          </a:bodyPr>
          <a:lstStyle>
            <a:lvl1pPr>
              <a:defRPr/>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903A889C-4BCD-59AA-132B-C3FD4F8E65F1}"/>
              </a:ext>
            </a:extLst>
          </p:cNvPr>
          <p:cNvSpPr>
            <a:spLocks noGrp="1"/>
          </p:cNvSpPr>
          <p:nvPr>
            <p:ph type="pic" sz="quarter" idx="12" hasCustomPrompt="1"/>
          </p:nvPr>
        </p:nvSpPr>
        <p:spPr>
          <a:xfrm>
            <a:off x="6184901" y="795338"/>
            <a:ext cx="5284788" cy="5284788"/>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92854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1, Four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368B8A-B8FA-06EC-E6D8-DF0F60F2EFDC}"/>
              </a:ext>
            </a:extLst>
          </p:cNvPr>
          <p:cNvSpPr>
            <a:spLocks noGrp="1"/>
          </p:cNvSpPr>
          <p:nvPr>
            <p:ph type="title" hasCustomPrompt="1"/>
          </p:nvPr>
        </p:nvSpPr>
        <p:spPr>
          <a:xfrm>
            <a:off x="323850" y="1244600"/>
            <a:ext cx="5048063" cy="1555148"/>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2886075"/>
            <a:ext cx="5048063" cy="228600"/>
          </a:xfrm>
          <a:noFill/>
        </p:spPr>
        <p:txBody>
          <a:bodyPr/>
          <a:lstStyle>
            <a:lvl1pPr marL="0" indent="0">
              <a:buNone/>
              <a:defRPr sz="1600" b="0"/>
            </a:lvl1pPr>
          </a:lstStyle>
          <a:p>
            <a:pPr lvl="0"/>
            <a:r>
              <a:rPr lang="en-US" dirty="0"/>
              <a:t>Subtitle</a:t>
            </a:r>
          </a:p>
        </p:txBody>
      </p:sp>
      <p:sp>
        <p:nvSpPr>
          <p:cNvPr id="13" name="Text Placeholder 12">
            <a:extLst>
              <a:ext uri="{FF2B5EF4-FFF2-40B4-BE49-F238E27FC236}">
                <a16:creationId xmlns:a16="http://schemas.microsoft.com/office/drawing/2014/main" id="{79E2B63B-5B68-90B7-7A62-17A839591C96}"/>
              </a:ext>
            </a:extLst>
          </p:cNvPr>
          <p:cNvSpPr>
            <a:spLocks noGrp="1"/>
          </p:cNvSpPr>
          <p:nvPr>
            <p:ph type="body" sz="quarter" idx="16" hasCustomPrompt="1"/>
          </p:nvPr>
        </p:nvSpPr>
        <p:spPr>
          <a:xfrm>
            <a:off x="323851" y="3428789"/>
            <a:ext cx="5048090" cy="457200"/>
          </a:xfrm>
        </p:spPr>
        <p:txBody>
          <a:bodyPr anchor="b" anchorCtr="0"/>
          <a:lstStyle>
            <a:lvl1pPr marL="0" indent="0">
              <a:spcBef>
                <a:spcPts val="0"/>
              </a:spcBef>
              <a:spcAft>
                <a:spcPts val="0"/>
              </a:spcAft>
              <a:buNone/>
              <a:defRPr lang="en-US" sz="1400" kern="1200" dirty="0" smtClean="0">
                <a:solidFill>
                  <a:schemeClr val="bg1"/>
                </a:solidFill>
                <a:latin typeface="+mn-lt"/>
                <a:ea typeface="ＭＳ Ｐゴシック" charset="0"/>
                <a:cs typeface="CiscoSans"/>
              </a:defRPr>
            </a:lvl1pPr>
          </a:lstStyle>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Name</a:t>
            </a:r>
          </a:p>
          <a:p>
            <a:pPr marL="182880" lvl="0" indent="-182880" algn="l" defTabSz="912276" rtl="0" eaLnBrk="1" fontAlgn="base" hangingPunct="1">
              <a:lnSpc>
                <a:spcPct val="100000"/>
              </a:lnSpc>
              <a:spcBef>
                <a:spcPts val="0"/>
              </a:spcBef>
              <a:spcAft>
                <a:spcPts val="0"/>
              </a:spcAft>
              <a:buClr>
                <a:schemeClr val="bg1"/>
              </a:buClr>
              <a:buSzPct val="100000"/>
            </a:pPr>
            <a:r>
              <a:rPr lang="en-US" dirty="0"/>
              <a:t>Speaker Title placeholder, @social</a:t>
            </a:r>
          </a:p>
        </p:txBody>
      </p:sp>
      <p:sp>
        <p:nvSpPr>
          <p:cNvPr id="4" name="Text Placeholder 5">
            <a:extLst>
              <a:ext uri="{FF2B5EF4-FFF2-40B4-BE49-F238E27FC236}">
                <a16:creationId xmlns:a16="http://schemas.microsoft.com/office/drawing/2014/main" id="{80638510-2998-9359-2A51-B0CA834B6203}"/>
              </a:ext>
            </a:extLst>
          </p:cNvPr>
          <p:cNvSpPr>
            <a:spLocks noGrp="1"/>
          </p:cNvSpPr>
          <p:nvPr>
            <p:ph type="body" sz="quarter" idx="14" hasCustomPrompt="1"/>
          </p:nvPr>
        </p:nvSpPr>
        <p:spPr>
          <a:xfrm>
            <a:off x="323850" y="4051300"/>
            <a:ext cx="5047270" cy="459455"/>
          </a:xfrm>
          <a:noFill/>
        </p:spPr>
        <p:txBody>
          <a:bodyPr anchor="b" anchorCtr="0"/>
          <a:lstStyle>
            <a:lvl1pPr marL="0" indent="0">
              <a:spcAft>
                <a:spcPts val="0"/>
              </a:spcAft>
              <a:buNone/>
              <a:defRPr sz="1400"/>
            </a:lvl1pPr>
          </a:lstStyle>
          <a:p>
            <a:pPr lvl="0"/>
            <a:r>
              <a:rPr lang="en-US" dirty="0"/>
              <a:t>Speaker Name</a:t>
            </a:r>
          </a:p>
          <a:p>
            <a:pPr lvl="0"/>
            <a:r>
              <a:rPr lang="en-US" dirty="0"/>
              <a:t>Speaker Title placeholder, @social</a:t>
            </a:r>
          </a:p>
        </p:txBody>
      </p:sp>
      <p:sp>
        <p:nvSpPr>
          <p:cNvPr id="5" name="Text Placeholder 4">
            <a:extLst>
              <a:ext uri="{FF2B5EF4-FFF2-40B4-BE49-F238E27FC236}">
                <a16:creationId xmlns:a16="http://schemas.microsoft.com/office/drawing/2014/main" id="{1C0E61D1-59EB-7A86-0D12-9388193F45D9}"/>
              </a:ext>
            </a:extLst>
          </p:cNvPr>
          <p:cNvSpPr>
            <a:spLocks noGrp="1"/>
          </p:cNvSpPr>
          <p:nvPr>
            <p:ph type="body" sz="quarter" idx="17" hasCustomPrompt="1"/>
          </p:nvPr>
        </p:nvSpPr>
        <p:spPr>
          <a:xfrm>
            <a:off x="323849" y="4681134"/>
            <a:ext cx="5046663" cy="457200"/>
          </a:xfrm>
        </p:spPr>
        <p:txBody>
          <a:bodyPr anchor="b" anchorCtr="0"/>
          <a:lstStyle>
            <a:lvl1pPr marL="0" indent="0">
              <a:spcAft>
                <a:spcPts val="0"/>
              </a:spcAft>
              <a:buNone/>
              <a:defRPr lang="en-US" sz="1400" kern="1200" dirty="0" smtClean="0">
                <a:solidFill>
                  <a:schemeClr val="bg1"/>
                </a:solidFill>
                <a:latin typeface="+mn-lt"/>
                <a:ea typeface="ＭＳ Ｐゴシック" charset="0"/>
                <a:cs typeface="CiscoSans"/>
              </a:defRPr>
            </a:lvl1pPr>
            <a:lvl2pPr marL="182880" indent="0">
              <a:spcAft>
                <a:spcPts val="0"/>
              </a:spcAft>
              <a:buNone/>
              <a:defRPr sz="1400"/>
            </a:lvl2pPr>
            <a:lvl3pPr marL="365760" indent="0">
              <a:spcAft>
                <a:spcPts val="0"/>
              </a:spcAft>
              <a:buNone/>
              <a:defRPr sz="1200"/>
            </a:lvl3pPr>
            <a:lvl4pPr marL="548640" indent="0">
              <a:spcAft>
                <a:spcPts val="0"/>
              </a:spcAft>
              <a:buNone/>
              <a:defRPr sz="1100"/>
            </a:lvl4pPr>
            <a:lvl5pPr marL="731520" indent="0">
              <a:spcAft>
                <a:spcPts val="0"/>
              </a:spcAft>
              <a:buNone/>
              <a:defRPr sz="1050"/>
            </a:lvl5pPr>
          </a:lstStyle>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dirty="0"/>
              <a:t>Speaker Name</a:t>
            </a:r>
          </a:p>
          <a:p>
            <a:pPr marL="0" lvl="0" indent="0" algn="l" defTabSz="912276" rtl="0" eaLnBrk="1" fontAlgn="base" hangingPunct="1">
              <a:lnSpc>
                <a:spcPct val="100000"/>
              </a:lnSpc>
              <a:spcBef>
                <a:spcPts val="0"/>
              </a:spcBef>
              <a:spcAft>
                <a:spcPts val="0"/>
              </a:spcAft>
              <a:buClr>
                <a:schemeClr val="bg1"/>
              </a:buClr>
              <a:buSzPct val="100000"/>
              <a:buFont typeface="Arial" panose="020B0604020202020204" pitchFamily="34" charset="0"/>
              <a:buNone/>
            </a:pPr>
            <a:r>
              <a:rPr lang="en-US" dirty="0"/>
              <a:t>Speaker Title placeholder, @social</a:t>
            </a:r>
          </a:p>
        </p:txBody>
      </p:sp>
      <p:sp>
        <p:nvSpPr>
          <p:cNvPr id="7" name="Text Placeholder 6">
            <a:extLst>
              <a:ext uri="{FF2B5EF4-FFF2-40B4-BE49-F238E27FC236}">
                <a16:creationId xmlns:a16="http://schemas.microsoft.com/office/drawing/2014/main" id="{D175C0FC-DD02-0704-8A17-1B3037F861D2}"/>
              </a:ext>
            </a:extLst>
          </p:cNvPr>
          <p:cNvSpPr>
            <a:spLocks noGrp="1"/>
          </p:cNvSpPr>
          <p:nvPr>
            <p:ph type="body" sz="quarter" idx="18" hasCustomPrompt="1"/>
          </p:nvPr>
        </p:nvSpPr>
        <p:spPr>
          <a:xfrm>
            <a:off x="323848" y="5306439"/>
            <a:ext cx="5046663" cy="457200"/>
          </a:xfrm>
        </p:spPr>
        <p:txBody>
          <a:bodyPr anchor="b" anchorCtr="0"/>
          <a:lstStyle>
            <a:lvl1pPr marL="0" indent="0">
              <a:spcAft>
                <a:spcPts val="0"/>
              </a:spcAft>
              <a:buNone/>
              <a:defRPr sz="1400"/>
            </a:lvl1pPr>
            <a:lvl2pPr marL="182880" indent="0">
              <a:buNone/>
              <a:defRPr sz="1200"/>
            </a:lvl2pPr>
            <a:lvl3pPr marL="365760" indent="0">
              <a:buNone/>
              <a:defRPr sz="1100"/>
            </a:lvl3pPr>
            <a:lvl4pPr marL="548640" indent="0">
              <a:buNone/>
              <a:defRPr sz="1050"/>
            </a:lvl4pPr>
            <a:lvl5pPr marL="731520" indent="0">
              <a:buNone/>
              <a:defRPr sz="1000"/>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4643" y="6360518"/>
            <a:ext cx="3906838" cy="497482"/>
          </a:xfrm>
          <a:noFill/>
        </p:spPr>
        <p:txBody>
          <a:bodyPr/>
          <a:lstStyle>
            <a:lvl1pPr marL="0" indent="0" algn="l">
              <a:buNone/>
              <a:defRPr sz="1400">
                <a:solidFill>
                  <a:schemeClr val="bg2"/>
                </a:solidFill>
              </a:defRPr>
            </a:lvl1pPr>
          </a:lstStyle>
          <a:p>
            <a:pPr lvl="0"/>
            <a:r>
              <a:rPr lang="en-US" dirty="0"/>
              <a:t>Date</a:t>
            </a:r>
          </a:p>
        </p:txBody>
      </p:sp>
      <p:sp>
        <p:nvSpPr>
          <p:cNvPr id="23" name="Graphic 21">
            <a:extLst>
              <a:ext uri="{FF2B5EF4-FFF2-40B4-BE49-F238E27FC236}">
                <a16:creationId xmlns:a16="http://schemas.microsoft.com/office/drawing/2014/main" id="{0B51E088-9CCC-0F69-112A-CEC9A65FA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nvSpPr>
        <p:spPr>
          <a:xfrm>
            <a:off x="6107248" y="781243"/>
            <a:ext cx="5303520" cy="5303520"/>
          </a:xfrm>
          <a:custGeom>
            <a:avLst/>
            <a:gdLst>
              <a:gd name="connsiteX0" fmla="*/ 5291567 w 5291566"/>
              <a:gd name="connsiteY0" fmla="*/ 2645783 h 5291566"/>
              <a:gd name="connsiteX1" fmla="*/ 2645783 w 5291566"/>
              <a:gd name="connsiteY1" fmla="*/ 5291567 h 5291566"/>
              <a:gd name="connsiteX2" fmla="*/ 0 w 5291566"/>
              <a:gd name="connsiteY2" fmla="*/ 2645783 h 5291566"/>
              <a:gd name="connsiteX3" fmla="*/ 2645783 w 5291566"/>
              <a:gd name="connsiteY3" fmla="*/ 0 h 5291566"/>
              <a:gd name="connsiteX4" fmla="*/ 5291567 w 5291566"/>
              <a:gd name="connsiteY4" fmla="*/ 2645783 h 5291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1566" h="5291566">
                <a:moveTo>
                  <a:pt x="5291567" y="2645783"/>
                </a:moveTo>
                <a:cubicBezTo>
                  <a:pt x="5291567" y="4107009"/>
                  <a:pt x="4107009" y="5291567"/>
                  <a:pt x="2645783" y="5291567"/>
                </a:cubicBezTo>
                <a:cubicBezTo>
                  <a:pt x="1184557" y="5291567"/>
                  <a:pt x="0" y="4107009"/>
                  <a:pt x="0" y="2645783"/>
                </a:cubicBezTo>
                <a:cubicBezTo>
                  <a:pt x="0" y="1184557"/>
                  <a:pt x="1184557" y="0"/>
                  <a:pt x="2645783" y="0"/>
                </a:cubicBezTo>
                <a:cubicBezTo>
                  <a:pt x="4107009" y="0"/>
                  <a:pt x="5291567" y="1184557"/>
                  <a:pt x="5291567" y="2645783"/>
                </a:cubicBezTo>
                <a:close/>
              </a:path>
            </a:pathLst>
          </a:custGeom>
          <a:solidFill>
            <a:schemeClr val="tx1"/>
          </a:solidFill>
          <a:ln w="50800" cap="flat">
            <a:gradFill flip="none" rotWithShape="1">
              <a:gsLst>
                <a:gs pos="0">
                  <a:srgbClr val="3070E5"/>
                </a:gs>
                <a:gs pos="35000">
                  <a:srgbClr val="1ABBE9"/>
                </a:gs>
                <a:gs pos="43000">
                  <a:srgbClr val="1ABBE9"/>
                </a:gs>
                <a:gs pos="60000">
                  <a:srgbClr val="FD017F"/>
                </a:gs>
                <a:gs pos="100000">
                  <a:srgbClr val="FCA601"/>
                </a:gs>
              </a:gsLst>
              <a:lin ang="0" scaled="1"/>
              <a:tileRect/>
            </a:gradFill>
            <a:prstDash val="solid"/>
            <a:miter/>
          </a:ln>
        </p:spPr>
        <p:txBody>
          <a:bodyPr rtlCol="0" anchor="ctr"/>
          <a:lstStyle/>
          <a:p>
            <a:pPr lvl="0"/>
            <a:endParaRPr lang="en-US" dirty="0"/>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281171" y="3181936"/>
            <a:ext cx="955675" cy="502135"/>
          </a:xfrm>
          <a:prstGeom prst="rect">
            <a:avLst/>
          </a:prstGeom>
        </p:spPr>
      </p:pic>
    </p:spTree>
    <p:extLst>
      <p:ext uri="{BB962C8B-B14F-4D97-AF65-F5344CB8AC3E}">
        <p14:creationId xmlns:p14="http://schemas.microsoft.com/office/powerpoint/2010/main" val="387387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3 Slide Title, Section, Body, 2/3 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solidFill>
                  <a:schemeClr val="bg1"/>
                </a:solidFill>
              </a:defRPr>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49" y="622300"/>
            <a:ext cx="3328989" cy="1558925"/>
          </a:xfrm>
        </p:spPr>
        <p:txBody>
          <a:bodyPr/>
          <a:lstStyle>
            <a:lvl1pPr>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6653D0B-638B-EB5D-F379-EF10C80DCCA3}"/>
              </a:ext>
            </a:extLst>
          </p:cNvPr>
          <p:cNvSpPr>
            <a:spLocks noGrp="1"/>
          </p:cNvSpPr>
          <p:nvPr>
            <p:ph type="body" sz="quarter" idx="13"/>
          </p:nvPr>
        </p:nvSpPr>
        <p:spPr>
          <a:xfrm>
            <a:off x="323851" y="3429000"/>
            <a:ext cx="3328988" cy="2646363"/>
          </a:xfrm>
        </p:spPr>
        <p:txBody>
          <a:bodyPr anchor="b" anchorCtr="0"/>
          <a:lstStyle>
            <a:lvl1pPr marL="0" indent="0">
              <a:buNone/>
              <a:defRPr sz="160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5">
            <a:extLst>
              <a:ext uri="{FF2B5EF4-FFF2-40B4-BE49-F238E27FC236}">
                <a16:creationId xmlns:a16="http://schemas.microsoft.com/office/drawing/2014/main" id="{798C8AA3-6350-A299-E288-D693A8EC8932}"/>
              </a:ext>
            </a:extLst>
          </p:cNvPr>
          <p:cNvSpPr>
            <a:spLocks noGrp="1"/>
          </p:cNvSpPr>
          <p:nvPr>
            <p:ph type="pic" sz="quarter" idx="14" hasCustomPrompt="1"/>
          </p:nvPr>
        </p:nvSpPr>
        <p:spPr>
          <a:xfrm>
            <a:off x="4049713" y="622300"/>
            <a:ext cx="7818436" cy="5453063"/>
          </a:xfrm>
          <a:prstGeom prst="roundRect">
            <a:avLst>
              <a:gd name="adj" fmla="val 1618"/>
            </a:avLst>
          </a:prstGeom>
          <a:solidFill>
            <a:schemeClr val="bg1">
              <a:alpha val="10000"/>
            </a:schemeClr>
          </a:solidFill>
        </p:spPr>
        <p:txBody>
          <a:bodyPr tIns="1737360"/>
          <a:lstStyle>
            <a:lvl1pPr marL="0" indent="0" algn="ctr">
              <a:buNone/>
              <a:defRPr/>
            </a:lvl1pPr>
          </a:lstStyle>
          <a:p>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18046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2 Slide Section, Title 1,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9785467-C0DB-C17E-5173-C6C6A323A1C3}"/>
              </a:ext>
            </a:extLst>
          </p:cNvPr>
          <p:cNvSpPr>
            <a:spLocks noGrp="1"/>
          </p:cNvSpPr>
          <p:nvPr>
            <p:ph type="body" sz="quarter" idx="12" hasCustomPrompt="1"/>
          </p:nvPr>
        </p:nvSpPr>
        <p:spPr>
          <a:xfrm>
            <a:off x="323850" y="0"/>
            <a:ext cx="5772150" cy="466342"/>
          </a:xfrm>
        </p:spPr>
        <p:txBody>
          <a:bodyPr anchor="b" anchorCtr="0"/>
          <a:lstStyle>
            <a:lvl1pPr marL="0" indent="0">
              <a:buNone/>
              <a:defRPr sz="1200"/>
            </a:lvl1pPr>
            <a:lvl2pPr marL="182880" indent="0">
              <a:buNone/>
              <a:defRPr sz="1100"/>
            </a:lvl2pPr>
            <a:lvl3pPr marL="365760" indent="0">
              <a:buNone/>
              <a:defRPr sz="1050"/>
            </a:lvl3pPr>
            <a:lvl4pPr marL="548640" indent="0">
              <a:buNone/>
              <a:defRPr sz="1000"/>
            </a:lvl4pPr>
            <a:lvl5pPr marL="731520" indent="0">
              <a:buNone/>
              <a:defRPr sz="900"/>
            </a:lvl5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5281613" cy="1247775"/>
          </a:xfrm>
        </p:spPr>
        <p:txBody>
          <a:bodyPr wrap="square" anchor="t" anchorCtr="0">
            <a:noAutofit/>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2739B37-658D-FBF5-94C3-66EECB73F7D0}"/>
              </a:ext>
            </a:extLst>
          </p:cNvPr>
          <p:cNvSpPr>
            <a:spLocks noGrp="1"/>
          </p:cNvSpPr>
          <p:nvPr>
            <p:ph type="pic" sz="quarter" idx="13" hasCustomPrompt="1"/>
          </p:nvPr>
        </p:nvSpPr>
        <p:spPr>
          <a:xfrm>
            <a:off x="6096001" y="320675"/>
            <a:ext cx="5766436" cy="5754687"/>
          </a:xfrm>
          <a:prstGeom prst="roundRect">
            <a:avLst>
              <a:gd name="adj" fmla="val 1714"/>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a:t>
            </a:r>
            <a:br>
              <a:rPr lang="en-US" dirty="0"/>
            </a:br>
            <a:r>
              <a:rPr lang="en-US" dirty="0"/>
              <a:t>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564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Full Margin Photo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p:txBody>
          <a:bodyPr/>
          <a:lstStyle>
            <a:lvl1pPr>
              <a:defRPr/>
            </a:lvl1pPr>
          </a:lstStyle>
          <a:p>
            <a:r>
              <a:rPr lang="en-US"/>
              <a:t>Click to edit Master title style</a:t>
            </a:r>
            <a:endParaRPr lang="en-US" dirty="0"/>
          </a:p>
        </p:txBody>
      </p:sp>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323850" y="952500"/>
            <a:ext cx="11544300" cy="5122863"/>
          </a:xfrm>
          <a:prstGeom prst="roundRect">
            <a:avLst>
              <a:gd name="adj" fmla="val 1503"/>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24740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ubtitle, Full Margin Photo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1154430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2" name="Picture Placeholder 5">
            <a:extLst>
              <a:ext uri="{FF2B5EF4-FFF2-40B4-BE49-F238E27FC236}">
                <a16:creationId xmlns:a16="http://schemas.microsoft.com/office/drawing/2014/main" id="{99D23610-D323-6271-753B-C40A3678BD66}"/>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58175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Full Margin Photo 1">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8AB58A4-E099-9FBA-C32F-D0D994BC760F}"/>
              </a:ext>
            </a:extLst>
          </p:cNvPr>
          <p:cNvSpPr>
            <a:spLocks noGrp="1"/>
          </p:cNvSpPr>
          <p:nvPr>
            <p:ph type="body" sz="quarter" idx="12" hasCustomPrompt="1"/>
          </p:nvPr>
        </p:nvSpPr>
        <p:spPr>
          <a:xfrm>
            <a:off x="323850" y="-2"/>
            <a:ext cx="5772150" cy="466344"/>
          </a:xfrm>
        </p:spPr>
        <p:txBody>
          <a:bodyPr anchor="b" anchorCtr="0"/>
          <a:lstStyle>
            <a:lvl1pPr marL="0" indent="0">
              <a:buNone/>
              <a:defRPr sz="1200"/>
            </a:lvl1pPr>
          </a:lstStyle>
          <a:p>
            <a:pPr lvl="0"/>
            <a:r>
              <a:rPr lang="en-US" dirty="0"/>
              <a:t>Section title</a:t>
            </a:r>
          </a:p>
        </p:txBody>
      </p:sp>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622300"/>
            <a:ext cx="11544300" cy="492443"/>
          </a:xfrm>
        </p:spPr>
        <p:txBody>
          <a:bodyPr/>
          <a:lstStyle>
            <a:lvl1pPr>
              <a:defRPr/>
            </a:lvl1pPr>
          </a:lstStyle>
          <a:p>
            <a:r>
              <a:rPr lang="en-US"/>
              <a:t>Click to edit Master title style</a:t>
            </a:r>
            <a:endParaRPr lang="en-US" dirty="0"/>
          </a:p>
        </p:txBody>
      </p:sp>
      <p:sp>
        <p:nvSpPr>
          <p:cNvPr id="7" name="Picture Placeholder 5">
            <a:extLst>
              <a:ext uri="{FF2B5EF4-FFF2-40B4-BE49-F238E27FC236}">
                <a16:creationId xmlns:a16="http://schemas.microsoft.com/office/drawing/2014/main" id="{E170B322-9DD5-07FB-D258-3DA95EF8E7B1}"/>
              </a:ext>
            </a:extLst>
          </p:cNvPr>
          <p:cNvSpPr>
            <a:spLocks noGrp="1"/>
          </p:cNvSpPr>
          <p:nvPr>
            <p:ph type="pic" sz="quarter" idx="13" hasCustomPrompt="1"/>
          </p:nvPr>
        </p:nvSpPr>
        <p:spPr>
          <a:xfrm>
            <a:off x="323850" y="1244600"/>
            <a:ext cx="11544300" cy="4830763"/>
          </a:xfrm>
          <a:prstGeom prst="roundRect">
            <a:avLst>
              <a:gd name="adj" fmla="val 1897"/>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69591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bleed Photo,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DB168980-BFE5-40AF-63BF-9DB031B379C4}"/>
              </a:ext>
            </a:extLst>
          </p:cNvPr>
          <p:cNvSpPr>
            <a:spLocks noGrp="1"/>
          </p:cNvSpPr>
          <p:nvPr>
            <p:ph type="ftr" sz="quarter" idx="13"/>
          </p:nvPr>
        </p:nvSpPr>
        <p:spPr/>
        <p:txBody>
          <a:bodyPr/>
          <a:lstStyle/>
          <a:p>
            <a:endParaRPr lang="en-US"/>
          </a:p>
        </p:txBody>
      </p:sp>
      <p:sp>
        <p:nvSpPr>
          <p:cNvPr id="5" name="Slide Number Placeholder 4">
            <a:extLst>
              <a:ext uri="{FF2B5EF4-FFF2-40B4-BE49-F238E27FC236}">
                <a16:creationId xmlns:a16="http://schemas.microsoft.com/office/drawing/2014/main" id="{7E7B9760-CDAA-BC58-F236-F1837F40C2DB}"/>
              </a:ext>
            </a:extLst>
          </p:cNvPr>
          <p:cNvSpPr>
            <a:spLocks noGrp="1"/>
          </p:cNvSpPr>
          <p:nvPr>
            <p:ph type="sldNum" sz="quarter" idx="14"/>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76788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ull Bleed Photo, Titl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722312" y="4540250"/>
            <a:ext cx="10747375" cy="1071563"/>
          </a:xfrm>
        </p:spPr>
        <p:txBody>
          <a:bodyPr anchor="b" anchorCtr="0"/>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endParaRPr lang="en-US"/>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185417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ull-bleed Photo, Section, Titl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6858000"/>
          </a:xfrm>
          <a:prstGeom prst="roundRect">
            <a:avLst>
              <a:gd name="adj" fmla="val 0"/>
            </a:avLst>
          </a:prstGeom>
        </p:spPr>
        <p:txBody>
          <a:bodyPr tIns="2103120"/>
          <a:lstStyle>
            <a:lvl1pPr marL="0" indent="0" algn="ctr">
              <a:buNone/>
              <a:defRPr/>
            </a:lvl1pPr>
          </a:lstStyle>
          <a:p>
            <a:r>
              <a:rPr lang="en-US" dirty="0"/>
              <a:t>To add your image, drag and drop it here </a:t>
            </a:r>
            <a:br>
              <a:rPr lang="en-US" dirty="0"/>
            </a:br>
            <a:r>
              <a:rPr lang="en-US" dirty="0"/>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endParaRPr lang="en-US"/>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116683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ull-bleed Photo, 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1697038" y="-7937"/>
            <a:ext cx="8794750" cy="466344"/>
          </a:xfrm>
        </p:spPr>
        <p:txBody>
          <a:bodyPr anchor="b" anchorCtr="0"/>
          <a:lstStyle>
            <a:lvl1pPr marL="0" indent="0" algn="ctr">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1697038" y="952500"/>
            <a:ext cx="8794750" cy="917575"/>
          </a:xfrm>
        </p:spPr>
        <p:txBody>
          <a:bodyPr/>
          <a:lstStyle>
            <a:lvl1pPr algn="ctr">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endParaRPr lang="en-US"/>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13638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Upper 2/3 Photo, Section, Titl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CFD4AF9-7F36-FA7F-469A-A71DBA5AF531}"/>
              </a:ext>
            </a:extLst>
          </p:cNvPr>
          <p:cNvSpPr>
            <a:spLocks noGrp="1"/>
          </p:cNvSpPr>
          <p:nvPr>
            <p:ph type="pic" sz="quarter" idx="12" hasCustomPrompt="1"/>
          </p:nvPr>
        </p:nvSpPr>
        <p:spPr>
          <a:xfrm>
            <a:off x="0" y="0"/>
            <a:ext cx="12192000" cy="4675188"/>
          </a:xfrm>
          <a:prstGeom prst="roundRect">
            <a:avLst>
              <a:gd name="adj" fmla="val 0"/>
            </a:avLst>
          </a:prstGeom>
          <a:solidFill>
            <a:schemeClr val="bg1">
              <a:alpha val="10000"/>
            </a:schemeClr>
          </a:solidFill>
        </p:spPr>
        <p:txBody>
          <a:bodyPr vert="horz" lIns="0" tIns="1463040" rIns="0" bIns="0" rtlCol="0">
            <a:noAutofit/>
          </a:bodyPr>
          <a:lstStyle>
            <a:lvl1pPr>
              <a:defRPr lang="en-US" dirty="0"/>
            </a:lvl1pPr>
          </a:lstStyle>
          <a:p>
            <a:pPr marL="0" lvl="0" indent="0" algn="ctr">
              <a:buNone/>
            </a:pPr>
            <a:r>
              <a:rPr lang="en-US" dirty="0"/>
              <a:t>To add your image, drag and drop it here </a:t>
            </a:r>
            <a:br>
              <a:rPr lang="en-US" dirty="0"/>
            </a:br>
            <a:r>
              <a:rPr lang="en-US" dirty="0"/>
              <a:t>or click the icon below</a:t>
            </a:r>
          </a:p>
        </p:txBody>
      </p:sp>
      <p:sp>
        <p:nvSpPr>
          <p:cNvPr id="4" name="Text Placeholder 3">
            <a:extLst>
              <a:ext uri="{FF2B5EF4-FFF2-40B4-BE49-F238E27FC236}">
                <a16:creationId xmlns:a16="http://schemas.microsoft.com/office/drawing/2014/main" id="{F8FE21AB-8C85-5F58-60F8-E68917124A6D}"/>
              </a:ext>
            </a:extLst>
          </p:cNvPr>
          <p:cNvSpPr>
            <a:spLocks noGrp="1"/>
          </p:cNvSpPr>
          <p:nvPr>
            <p:ph type="body" sz="quarter" idx="13" hasCustomPrompt="1"/>
          </p:nvPr>
        </p:nvSpPr>
        <p:spPr>
          <a:xfrm>
            <a:off x="323850" y="-7937"/>
            <a:ext cx="8612188" cy="466344"/>
          </a:xfrm>
        </p:spPr>
        <p:txBody>
          <a:bodyPr anchor="b" anchorCtr="0"/>
          <a:lstStyle>
            <a:lvl1pPr marL="0" indent="0" algn="l">
              <a:buNone/>
              <a:defRPr sz="1200"/>
            </a:lvl1pPr>
            <a:lvl2pPr algn="ctr">
              <a:defRPr sz="1400"/>
            </a:lvl2pPr>
            <a:lvl3pPr algn="ctr">
              <a:defRPr sz="1200"/>
            </a:lvl3pPr>
            <a:lvl4pPr algn="ctr">
              <a:defRPr sz="1100"/>
            </a:lvl4pPr>
            <a:lvl5pPr algn="ctr">
              <a:defRPr sz="1050"/>
            </a:lvl5pPr>
          </a:lstStyle>
          <a:p>
            <a:pPr lvl="0"/>
            <a:r>
              <a:rPr lang="en-US" dirty="0"/>
              <a:t>Section title placeholder</a:t>
            </a:r>
          </a:p>
        </p:txBody>
      </p:sp>
      <p:sp>
        <p:nvSpPr>
          <p:cNvPr id="3" name="Title 2">
            <a:extLst>
              <a:ext uri="{FF2B5EF4-FFF2-40B4-BE49-F238E27FC236}">
                <a16:creationId xmlns:a16="http://schemas.microsoft.com/office/drawing/2014/main" id="{04349D14-3B3C-D0C6-6DFD-8321479B2C58}"/>
              </a:ext>
            </a:extLst>
          </p:cNvPr>
          <p:cNvSpPr>
            <a:spLocks noGrp="1"/>
          </p:cNvSpPr>
          <p:nvPr>
            <p:ph type="title"/>
          </p:nvPr>
        </p:nvSpPr>
        <p:spPr>
          <a:xfrm>
            <a:off x="323850" y="5003800"/>
            <a:ext cx="8612188" cy="1071563"/>
          </a:xfrm>
        </p:spPr>
        <p:txBody>
          <a:bodyPr/>
          <a:lstStyle>
            <a:lvl1pPr algn="l">
              <a:defRPr/>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C5C7D8B-10D2-2133-F08F-266FA09AD876}"/>
              </a:ext>
            </a:extLst>
          </p:cNvPr>
          <p:cNvSpPr>
            <a:spLocks noGrp="1"/>
          </p:cNvSpPr>
          <p:nvPr>
            <p:ph type="ftr" sz="quarter" idx="14"/>
          </p:nvPr>
        </p:nvSpPr>
        <p:spPr/>
        <p:txBody>
          <a:bodyPr/>
          <a:lstStyle/>
          <a:p>
            <a:endParaRPr lang="en-US"/>
          </a:p>
        </p:txBody>
      </p:sp>
      <p:sp>
        <p:nvSpPr>
          <p:cNvPr id="7" name="Slide Number Placeholder 6">
            <a:extLst>
              <a:ext uri="{FF2B5EF4-FFF2-40B4-BE49-F238E27FC236}">
                <a16:creationId xmlns:a16="http://schemas.microsoft.com/office/drawing/2014/main" id="{705F3EDC-58FE-7AC5-F13A-6FDE8EDA836E}"/>
              </a:ext>
            </a:extLst>
          </p:cNvPr>
          <p:cNvSpPr>
            <a:spLocks noGrp="1"/>
          </p:cNvSpPr>
          <p:nvPr>
            <p:ph type="sldNum" sz="quarter" idx="15"/>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19608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2, Four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FAB65E-774E-7C2F-9733-CE6410F8652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260471"/>
            <a:ext cx="10888663" cy="435134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pic>
        <p:nvPicPr>
          <p:cNvPr id="12" name="Picture 7" descr="Cisco logo">
            <a:extLst>
              <a:ext uri="{FF2B5EF4-FFF2-40B4-BE49-F238E27FC236}">
                <a16:creationId xmlns:a16="http://schemas.microsoft.com/office/drawing/2014/main" id="{60C68F8B-19C8-6CB4-297B-32D44AF9C3D0}"/>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973056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1">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1132840"/>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gradFill flip="none" rotWithShape="1">
              <a:gsLst>
                <a:gs pos="0">
                  <a:schemeClr val="accent1"/>
                </a:gs>
                <a:gs pos="100000">
                  <a:schemeClr val="accent2"/>
                </a:gs>
              </a:gsLst>
              <a:lin ang="2700000" scaled="1"/>
              <a:tileRect/>
            </a:gradFill>
            <a:prstDash val="solid"/>
            <a:miter/>
          </a:ln>
        </p:spPr>
        <p:txBody>
          <a:bodyPr rtlCol="0" anchor="ctr"/>
          <a:lstStyle/>
          <a:p>
            <a:endParaRPr lang="en-US" dirty="0">
              <a:gradFill>
                <a:gsLst>
                  <a:gs pos="0">
                    <a:srgbClr val="009DE2"/>
                  </a:gs>
                  <a:gs pos="100000">
                    <a:schemeClr val="accent2"/>
                  </a:gs>
                </a:gsLst>
                <a:lin ang="2700000" scaled="1"/>
              </a:gradFill>
            </a:endParaRPr>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876424"/>
            <a:ext cx="8794750" cy="2174875"/>
          </a:xfrm>
        </p:spPr>
        <p:txBody>
          <a:bodyPr/>
          <a:lstStyle>
            <a:lvl1pPr algn="ctr">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360863"/>
            <a:ext cx="8794750" cy="625475"/>
          </a:xfrm>
        </p:spPr>
        <p:txBody>
          <a:bodyPr/>
          <a:lstStyle>
            <a:lvl1pPr marL="0" indent="0" algn="ctr">
              <a:lnSpc>
                <a:spcPct val="110000"/>
              </a:lnSpc>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278481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Graphic 4" descr="Quotation Mark">
            <a:extLst>
              <a:ext uri="{FF2B5EF4-FFF2-40B4-BE49-F238E27FC236}">
                <a16:creationId xmlns:a16="http://schemas.microsoft.com/office/drawing/2014/main" id="{4B52BC46-48EA-B916-39B5-C5FF3FB612BC}"/>
              </a:ext>
            </a:extLst>
          </p:cNvPr>
          <p:cNvSpPr/>
          <p:nvPr/>
        </p:nvSpPr>
        <p:spPr>
          <a:xfrm>
            <a:off x="5731161" y="963295"/>
            <a:ext cx="516694" cy="416701"/>
          </a:xfrm>
          <a:custGeom>
            <a:avLst/>
            <a:gdLst>
              <a:gd name="connsiteX0" fmla="*/ 418890 w 728197"/>
              <a:gd name="connsiteY0" fmla="*/ 587273 h 587273"/>
              <a:gd name="connsiteX1" fmla="*/ 383998 w 728197"/>
              <a:gd name="connsiteY1" fmla="*/ 552884 h 587273"/>
              <a:gd name="connsiteX2" fmla="*/ 383998 w 728197"/>
              <a:gd name="connsiteY2" fmla="*/ 552793 h 587273"/>
              <a:gd name="connsiteX3" fmla="*/ 383998 w 728197"/>
              <a:gd name="connsiteY3" fmla="*/ 367917 h 587273"/>
              <a:gd name="connsiteX4" fmla="*/ 513570 w 728197"/>
              <a:gd name="connsiteY4" fmla="*/ 79508 h 587273"/>
              <a:gd name="connsiteX5" fmla="*/ 728198 w 728197"/>
              <a:gd name="connsiteY5" fmla="*/ 0 h 587273"/>
              <a:gd name="connsiteX6" fmla="*/ 728198 w 728197"/>
              <a:gd name="connsiteY6" fmla="*/ 134713 h 587273"/>
              <a:gd name="connsiteX7" fmla="*/ 583354 w 728197"/>
              <a:gd name="connsiteY7" fmla="*/ 316104 h 587273"/>
              <a:gd name="connsiteX8" fmla="*/ 658414 w 728197"/>
              <a:gd name="connsiteY8" fmla="*/ 316104 h 587273"/>
              <a:gd name="connsiteX9" fmla="*/ 693398 w 728197"/>
              <a:gd name="connsiteY9" fmla="*/ 350585 h 587273"/>
              <a:gd name="connsiteX10" fmla="*/ 693398 w 728197"/>
              <a:gd name="connsiteY10" fmla="*/ 350677 h 587273"/>
              <a:gd name="connsiteX11" fmla="*/ 693398 w 728197"/>
              <a:gd name="connsiteY11" fmla="*/ 552426 h 587273"/>
              <a:gd name="connsiteX12" fmla="*/ 658599 w 728197"/>
              <a:gd name="connsiteY12" fmla="*/ 586907 h 587273"/>
              <a:gd name="connsiteX13" fmla="*/ 658506 w 728197"/>
              <a:gd name="connsiteY13" fmla="*/ 586907 h 587273"/>
              <a:gd name="connsiteX14" fmla="*/ 34892 w 728197"/>
              <a:gd name="connsiteY14" fmla="*/ 587273 h 587273"/>
              <a:gd name="connsiteX15" fmla="*/ 0 w 728197"/>
              <a:gd name="connsiteY15" fmla="*/ 552884 h 587273"/>
              <a:gd name="connsiteX16" fmla="*/ 0 w 728197"/>
              <a:gd name="connsiteY16" fmla="*/ 552793 h 587273"/>
              <a:gd name="connsiteX17" fmla="*/ 0 w 728197"/>
              <a:gd name="connsiteY17" fmla="*/ 367917 h 587273"/>
              <a:gd name="connsiteX18" fmla="*/ 129573 w 728197"/>
              <a:gd name="connsiteY18" fmla="*/ 79508 h 587273"/>
              <a:gd name="connsiteX19" fmla="*/ 344200 w 728197"/>
              <a:gd name="connsiteY19" fmla="*/ 0 h 587273"/>
              <a:gd name="connsiteX20" fmla="*/ 344200 w 728197"/>
              <a:gd name="connsiteY20" fmla="*/ 134713 h 587273"/>
              <a:gd name="connsiteX21" fmla="*/ 198986 w 728197"/>
              <a:gd name="connsiteY21" fmla="*/ 316104 h 587273"/>
              <a:gd name="connsiteX22" fmla="*/ 274046 w 728197"/>
              <a:gd name="connsiteY22" fmla="*/ 316104 h 587273"/>
              <a:gd name="connsiteX23" fmla="*/ 308938 w 728197"/>
              <a:gd name="connsiteY23" fmla="*/ 350677 h 587273"/>
              <a:gd name="connsiteX24" fmla="*/ 308938 w 728197"/>
              <a:gd name="connsiteY24" fmla="*/ 552426 h 587273"/>
              <a:gd name="connsiteX25" fmla="*/ 274138 w 728197"/>
              <a:gd name="connsiteY25" fmla="*/ 586907 h 587273"/>
              <a:gd name="connsiteX26" fmla="*/ 274046 w 728197"/>
              <a:gd name="connsiteY26" fmla="*/ 586907 h 58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8197" h="587273">
                <a:moveTo>
                  <a:pt x="418890" y="587273"/>
                </a:moveTo>
                <a:cubicBezTo>
                  <a:pt x="399670" y="587324"/>
                  <a:pt x="384048" y="571928"/>
                  <a:pt x="383998" y="552884"/>
                </a:cubicBezTo>
                <a:cubicBezTo>
                  <a:pt x="383998" y="552854"/>
                  <a:pt x="383998" y="552823"/>
                  <a:pt x="383998" y="552793"/>
                </a:cubicBezTo>
                <a:lnTo>
                  <a:pt x="383998" y="367917"/>
                </a:lnTo>
                <a:cubicBezTo>
                  <a:pt x="383998" y="240082"/>
                  <a:pt x="427189" y="143945"/>
                  <a:pt x="513570" y="79508"/>
                </a:cubicBezTo>
                <a:cubicBezTo>
                  <a:pt x="571693" y="35795"/>
                  <a:pt x="643235" y="9292"/>
                  <a:pt x="728198" y="0"/>
                </a:cubicBezTo>
                <a:lnTo>
                  <a:pt x="728198" y="134713"/>
                </a:lnTo>
                <a:cubicBezTo>
                  <a:pt x="631694" y="155439"/>
                  <a:pt x="583419" y="215902"/>
                  <a:pt x="583354" y="316104"/>
                </a:cubicBezTo>
                <a:lnTo>
                  <a:pt x="658414" y="316104"/>
                </a:lnTo>
                <a:cubicBezTo>
                  <a:pt x="677683" y="316054"/>
                  <a:pt x="693343" y="331491"/>
                  <a:pt x="693398" y="350585"/>
                </a:cubicBezTo>
                <a:cubicBezTo>
                  <a:pt x="693398" y="350615"/>
                  <a:pt x="693398" y="350646"/>
                  <a:pt x="693398" y="350677"/>
                </a:cubicBezTo>
                <a:lnTo>
                  <a:pt x="693398" y="552426"/>
                </a:lnTo>
                <a:cubicBezTo>
                  <a:pt x="693398" y="571469"/>
                  <a:pt x="677822" y="586907"/>
                  <a:pt x="658599" y="586907"/>
                </a:cubicBezTo>
                <a:cubicBezTo>
                  <a:pt x="658571" y="586907"/>
                  <a:pt x="658534" y="586907"/>
                  <a:pt x="658506" y="586907"/>
                </a:cubicBezTo>
                <a:close/>
                <a:moveTo>
                  <a:pt x="34892" y="587273"/>
                </a:moveTo>
                <a:cubicBezTo>
                  <a:pt x="15673" y="587324"/>
                  <a:pt x="51" y="571928"/>
                  <a:pt x="0" y="552884"/>
                </a:cubicBezTo>
                <a:cubicBezTo>
                  <a:pt x="0" y="552854"/>
                  <a:pt x="0" y="552823"/>
                  <a:pt x="0" y="552793"/>
                </a:cubicBezTo>
                <a:lnTo>
                  <a:pt x="0" y="367917"/>
                </a:lnTo>
                <a:cubicBezTo>
                  <a:pt x="0" y="240082"/>
                  <a:pt x="43191" y="143945"/>
                  <a:pt x="129573" y="79508"/>
                </a:cubicBezTo>
                <a:cubicBezTo>
                  <a:pt x="187695" y="35795"/>
                  <a:pt x="259238" y="9292"/>
                  <a:pt x="344200" y="0"/>
                </a:cubicBezTo>
                <a:lnTo>
                  <a:pt x="344200" y="134713"/>
                </a:lnTo>
                <a:cubicBezTo>
                  <a:pt x="247391" y="155439"/>
                  <a:pt x="198986" y="215902"/>
                  <a:pt x="198986" y="316104"/>
                </a:cubicBezTo>
                <a:lnTo>
                  <a:pt x="274046" y="316104"/>
                </a:lnTo>
                <a:cubicBezTo>
                  <a:pt x="293316" y="316104"/>
                  <a:pt x="308938" y="331583"/>
                  <a:pt x="308938" y="350677"/>
                </a:cubicBezTo>
                <a:lnTo>
                  <a:pt x="308938" y="552426"/>
                </a:lnTo>
                <a:cubicBezTo>
                  <a:pt x="308938" y="571469"/>
                  <a:pt x="293358" y="586907"/>
                  <a:pt x="274138" y="586907"/>
                </a:cubicBezTo>
                <a:cubicBezTo>
                  <a:pt x="274108" y="586907"/>
                  <a:pt x="274076" y="586907"/>
                  <a:pt x="274046" y="586907"/>
                </a:cubicBezTo>
                <a:close/>
              </a:path>
            </a:pathLst>
          </a:custGeom>
          <a:noFill/>
          <a:ln w="15875" cap="flat">
            <a:solidFill>
              <a:schemeClr val="bg1"/>
            </a:solidFill>
            <a:prstDash val="solid"/>
            <a:miter/>
          </a:ln>
        </p:spPr>
        <p:txBody>
          <a:bodyPr rtlCol="0" anchor="ctr"/>
          <a:lstStyle/>
          <a:p>
            <a:endParaRPr lang="en-US"/>
          </a:p>
        </p:txBody>
      </p:sp>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1697038" y="1706879"/>
            <a:ext cx="8794750" cy="2174875"/>
          </a:xfrm>
        </p:spPr>
        <p:txBody>
          <a:bodyPr/>
          <a:lstStyle>
            <a:lvl1pPr algn="ctr">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consectetuer</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a:t>
            </a:r>
            <a:r>
              <a:rPr lang="en-GB" dirty="0" err="1"/>
              <a:t>nonummy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 dolore</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1697038" y="4191318"/>
            <a:ext cx="8794750" cy="625475"/>
          </a:xfrm>
        </p:spPr>
        <p:txBody>
          <a:bodyPr/>
          <a:lstStyle>
            <a:lvl1pPr marL="0" indent="0" algn="ctr">
              <a:lnSpc>
                <a:spcPct val="110000"/>
              </a:lnSpc>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42093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Quot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8BC5-9F97-A637-CA24-35B03B63AA5A}"/>
              </a:ext>
            </a:extLst>
          </p:cNvPr>
          <p:cNvSpPr>
            <a:spLocks noGrp="1"/>
          </p:cNvSpPr>
          <p:nvPr>
            <p:ph type="title" hasCustomPrompt="1"/>
          </p:nvPr>
        </p:nvSpPr>
        <p:spPr>
          <a:xfrm>
            <a:off x="6096000" y="1244600"/>
            <a:ext cx="5373688" cy="3167380"/>
          </a:xfrm>
        </p:spPr>
        <p:txBody>
          <a:bodyPr/>
          <a:lstStyle>
            <a:lvl1pPr algn="l">
              <a:defRPr sz="4000"/>
            </a:lvl1pPr>
          </a:lstStyle>
          <a:p>
            <a:r>
              <a:rPr lang="en-US" dirty="0"/>
              <a:t>“Quote slide 1, </a:t>
            </a:r>
            <a:r>
              <a:rPr lang="en-GB" dirty="0"/>
              <a:t>Lorem ipsum </a:t>
            </a:r>
            <a:r>
              <a:rPr lang="en-GB" dirty="0" err="1"/>
              <a:t>dolor</a:t>
            </a:r>
            <a:r>
              <a:rPr lang="en-GB" dirty="0"/>
              <a:t> sit </a:t>
            </a:r>
            <a:r>
              <a:rPr lang="en-GB" dirty="0" err="1"/>
              <a:t>amet</a:t>
            </a:r>
            <a:r>
              <a:rPr lang="en-GB" dirty="0"/>
              <a:t>, </a:t>
            </a:r>
            <a:r>
              <a:rPr lang="en-GB" dirty="0" err="1"/>
              <a:t>consect</a:t>
            </a:r>
            <a:r>
              <a:rPr lang="en-GB" dirty="0"/>
              <a:t> </a:t>
            </a:r>
            <a:r>
              <a:rPr lang="en-GB" dirty="0" err="1"/>
              <a:t>adipiscing</a:t>
            </a:r>
            <a:r>
              <a:rPr lang="en-GB" dirty="0"/>
              <a:t> </a:t>
            </a:r>
            <a:r>
              <a:rPr lang="en-GB" dirty="0" err="1"/>
              <a:t>elit</a:t>
            </a:r>
            <a:r>
              <a:rPr lang="en-GB" dirty="0"/>
              <a:t>, </a:t>
            </a:r>
            <a:r>
              <a:rPr lang="en-GB" dirty="0" err="1"/>
              <a:t>sed</a:t>
            </a:r>
            <a:r>
              <a:rPr lang="en-GB" dirty="0"/>
              <a:t> </a:t>
            </a:r>
            <a:r>
              <a:rPr lang="en-GB" dirty="0" err="1"/>
              <a:t>diam</a:t>
            </a:r>
            <a:r>
              <a:rPr lang="en-GB" dirty="0"/>
              <a:t> no </a:t>
            </a:r>
            <a:r>
              <a:rPr lang="en-GB" dirty="0" err="1"/>
              <a:t>nummy</a:t>
            </a:r>
            <a:r>
              <a:rPr lang="en-GB" dirty="0"/>
              <a:t> </a:t>
            </a:r>
            <a:r>
              <a:rPr lang="en-GB" dirty="0" err="1"/>
              <a:t>nibh</a:t>
            </a:r>
            <a:r>
              <a:rPr lang="en-GB" dirty="0"/>
              <a:t> </a:t>
            </a:r>
            <a:r>
              <a:rPr lang="en-GB" dirty="0" err="1"/>
              <a:t>euismod</a:t>
            </a:r>
            <a:r>
              <a:rPr lang="en-GB" dirty="0"/>
              <a:t> </a:t>
            </a:r>
            <a:r>
              <a:rPr lang="en-GB" dirty="0" err="1"/>
              <a:t>tincidunt</a:t>
            </a:r>
            <a:r>
              <a:rPr lang="en-GB" dirty="0"/>
              <a:t> </a:t>
            </a:r>
            <a:r>
              <a:rPr lang="en-GB" dirty="0" err="1"/>
              <a:t>ut</a:t>
            </a:r>
            <a:r>
              <a:rPr lang="en-GB" dirty="0"/>
              <a:t> </a:t>
            </a:r>
            <a:r>
              <a:rPr lang="en-GB" dirty="0" err="1"/>
              <a:t>laoreet</a:t>
            </a:r>
            <a:r>
              <a:rPr lang="en-GB" dirty="0"/>
              <a:t>”</a:t>
            </a:r>
            <a:endParaRPr lang="en-US" dirty="0"/>
          </a:p>
        </p:txBody>
      </p:sp>
      <p:sp>
        <p:nvSpPr>
          <p:cNvPr id="7" name="Text Placeholder 6">
            <a:extLst>
              <a:ext uri="{FF2B5EF4-FFF2-40B4-BE49-F238E27FC236}">
                <a16:creationId xmlns:a16="http://schemas.microsoft.com/office/drawing/2014/main" id="{FE765B2C-5060-1909-C557-ADA0DD5D99D3}"/>
              </a:ext>
            </a:extLst>
          </p:cNvPr>
          <p:cNvSpPr>
            <a:spLocks noGrp="1"/>
          </p:cNvSpPr>
          <p:nvPr>
            <p:ph type="body" sz="quarter" idx="12" hasCustomPrompt="1"/>
          </p:nvPr>
        </p:nvSpPr>
        <p:spPr>
          <a:xfrm>
            <a:off x="6096000" y="4726305"/>
            <a:ext cx="5373688" cy="673417"/>
          </a:xfrm>
        </p:spPr>
        <p:txBody>
          <a:bodyPr/>
          <a:lstStyle>
            <a:lvl1pPr marL="0" indent="0" algn="l">
              <a:spcAft>
                <a:spcPts val="0"/>
              </a:spcAft>
              <a:buNone/>
              <a:defRPr sz="2000"/>
            </a:lvl1pPr>
          </a:lstStyle>
          <a:p>
            <a:pPr lvl="0"/>
            <a:r>
              <a:rPr lang="en-US" dirty="0"/>
              <a:t>Speaker Name</a:t>
            </a:r>
          </a:p>
          <a:p>
            <a:pPr lvl="0"/>
            <a:r>
              <a:rPr lang="en-US" dirty="0"/>
              <a:t>Speaker Role</a:t>
            </a:r>
          </a:p>
        </p:txBody>
      </p:sp>
      <p:sp>
        <p:nvSpPr>
          <p:cNvPr id="3" name="Footer Placeholder 2">
            <a:extLst>
              <a:ext uri="{FF2B5EF4-FFF2-40B4-BE49-F238E27FC236}">
                <a16:creationId xmlns:a16="http://schemas.microsoft.com/office/drawing/2014/main" id="{54CFFC5C-7657-95D9-3E3C-A05AC680CBA5}"/>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AA999777-CA26-AFF0-62B3-9D957F6FDE0C}"/>
              </a:ext>
            </a:extLst>
          </p:cNvPr>
          <p:cNvSpPr>
            <a:spLocks noGrp="1"/>
          </p:cNvSpPr>
          <p:nvPr>
            <p:ph type="sldNum" sz="quarter" idx="11"/>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39627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2 Slide, Title, Body Copy, Graph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FB629D-1461-3E6E-194F-1E2781C58CDE}"/>
              </a:ext>
            </a:extLst>
          </p:cNvPr>
          <p:cNvSpPr>
            <a:spLocks noGrp="1"/>
          </p:cNvSpPr>
          <p:nvPr>
            <p:ph type="title"/>
          </p:nvPr>
        </p:nvSpPr>
        <p:spPr>
          <a:xfrm>
            <a:off x="323850" y="298146"/>
            <a:ext cx="5683250" cy="946454"/>
          </a:xfrm>
        </p:spPr>
        <p:txBody>
          <a:body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3402D1E1-C16C-597A-29F4-4F0B59039571}"/>
              </a:ext>
            </a:extLst>
          </p:cNvPr>
          <p:cNvSpPr>
            <a:spLocks noGrp="1"/>
          </p:cNvSpPr>
          <p:nvPr>
            <p:ph type="body" sz="quarter" idx="11" hasCustomPrompt="1"/>
          </p:nvPr>
        </p:nvSpPr>
        <p:spPr>
          <a:xfrm>
            <a:off x="323850" y="1555750"/>
            <a:ext cx="5683250" cy="923925"/>
          </a:xfrm>
        </p:spPr>
        <p:txBody>
          <a:bodyPr/>
          <a:lstStyle>
            <a:lvl1pPr marL="0" indent="0">
              <a:buNone/>
              <a:defRPr sz="1800" b="0"/>
            </a:lvl1pPr>
            <a:lvl2pPr marL="182880" indent="0">
              <a:buNone/>
              <a:defRPr sz="1600" b="0"/>
            </a:lvl2pPr>
            <a:lvl3pPr marL="365760" indent="0">
              <a:buNone/>
              <a:defRPr sz="1400" b="0"/>
            </a:lvl3pPr>
            <a:lvl4pPr marL="548640" indent="0">
              <a:buNone/>
              <a:defRPr sz="1200" b="0"/>
            </a:lvl4pPr>
            <a:lvl5pPr marL="731520" indent="0">
              <a:buNone/>
              <a:defRPr sz="1100" b="0"/>
            </a:lvl5pPr>
          </a:lstStyle>
          <a:p>
            <a:pPr lvl="0"/>
            <a:r>
              <a:rPr lang="en-US" dirty="0"/>
              <a:t>Body copy placeholder</a:t>
            </a:r>
          </a:p>
        </p:txBody>
      </p:sp>
      <p:sp>
        <p:nvSpPr>
          <p:cNvPr id="4" name="Footer Placeholder 3">
            <a:extLst>
              <a:ext uri="{FF2B5EF4-FFF2-40B4-BE49-F238E27FC236}">
                <a16:creationId xmlns:a16="http://schemas.microsoft.com/office/drawing/2014/main" id="{60599622-5FA2-FEEE-3C33-0A896ADDB122}"/>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646973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C50E13-06E5-F6BB-7667-EE8E9893D04E}"/>
              </a:ext>
            </a:extLst>
          </p:cNvPr>
          <p:cNvSpPr>
            <a:spLocks noGrp="1"/>
          </p:cNvSpPr>
          <p:nvPr>
            <p:ph type="sldNum" sz="quarter" idx="10"/>
          </p:nvPr>
        </p:nvSpPr>
        <p:spPr/>
        <p:txBody>
          <a:bodyPr/>
          <a:lstStyle/>
          <a:p>
            <a:fld id="{A22E1616-EC73-9F45-BCE3-8BD365C96E82}" type="slidenum">
              <a:rPr lang="en-US" smtClean="0"/>
              <a:t>‹#›</a:t>
            </a:fld>
            <a:endParaRPr lang="en-US"/>
          </a:p>
        </p:txBody>
      </p:sp>
      <p:sp>
        <p:nvSpPr>
          <p:cNvPr id="2" name="Footer Placeholder 1">
            <a:extLst>
              <a:ext uri="{FF2B5EF4-FFF2-40B4-BE49-F238E27FC236}">
                <a16:creationId xmlns:a16="http://schemas.microsoft.com/office/drawing/2014/main" id="{8005315C-F3C4-4817-6DB5-825E9E8E969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1678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Chart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9" name="Chart Placeholder 8">
            <a:extLst>
              <a:ext uri="{FF2B5EF4-FFF2-40B4-BE49-F238E27FC236}">
                <a16:creationId xmlns:a16="http://schemas.microsoft.com/office/drawing/2014/main" id="{BD67761C-12AC-06B4-1032-66C47B765FE0}"/>
              </a:ext>
            </a:extLst>
          </p:cNvPr>
          <p:cNvSpPr>
            <a:spLocks noGrp="1"/>
          </p:cNvSpPr>
          <p:nvPr>
            <p:ph type="chart" sz="quarter" idx="13" hasCustomPrompt="1"/>
          </p:nvPr>
        </p:nvSpPr>
        <p:spPr>
          <a:xfrm>
            <a:off x="722313" y="1555750"/>
            <a:ext cx="10747375" cy="4519613"/>
          </a:xfrm>
        </p:spPr>
        <p:txBody>
          <a:bodyPr tIns="914400"/>
          <a:lstStyle>
            <a:lvl1pPr marL="0" indent="0" algn="ctr">
              <a:buNone/>
              <a:defRPr/>
            </a:lvl1pPr>
          </a:lstStyle>
          <a:p>
            <a:r>
              <a:rPr lang="en-US" dirty="0"/>
              <a:t>Click on icon below to add a chart</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13175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Subtitle, Table 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74D6FA-95EE-1CAF-BEA5-F32D06BA6158}"/>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DCDE918-878C-B6E2-7015-CE4BF7A0B7FA}"/>
              </a:ext>
            </a:extLst>
          </p:cNvPr>
          <p:cNvSpPr>
            <a:spLocks noGrp="1"/>
          </p:cNvSpPr>
          <p:nvPr>
            <p:ph type="body" sz="quarter" idx="11" hasCustomPrompt="1"/>
          </p:nvPr>
        </p:nvSpPr>
        <p:spPr>
          <a:xfrm>
            <a:off x="323850" y="806450"/>
            <a:ext cx="5772150" cy="292100"/>
          </a:xfrm>
        </p:spPr>
        <p:txBody>
          <a:bodyPr/>
          <a:lstStyle>
            <a:lvl1pPr marL="0" indent="0">
              <a:buNone/>
              <a:defRPr sz="1600" b="0"/>
            </a:lvl1pPr>
            <a:lvl2pPr marL="182880" indent="0">
              <a:buNone/>
              <a:defRPr sz="1400"/>
            </a:lvl2pPr>
            <a:lvl3pPr marL="365760" indent="0">
              <a:buNone/>
              <a:defRPr sz="1200"/>
            </a:lvl3pPr>
            <a:lvl4pPr marL="548640" indent="0">
              <a:buNone/>
              <a:defRPr sz="1100"/>
            </a:lvl4pPr>
            <a:lvl5pPr marL="731520" indent="0">
              <a:buNone/>
              <a:defRPr sz="1050"/>
            </a:lvl5pPr>
          </a:lstStyle>
          <a:p>
            <a:pPr lvl="0"/>
            <a:r>
              <a:rPr lang="en-US" dirty="0"/>
              <a:t>Subtitle placeholder</a:t>
            </a:r>
          </a:p>
        </p:txBody>
      </p:sp>
      <p:sp>
        <p:nvSpPr>
          <p:cNvPr id="7" name="Table Placeholder 6">
            <a:extLst>
              <a:ext uri="{FF2B5EF4-FFF2-40B4-BE49-F238E27FC236}">
                <a16:creationId xmlns:a16="http://schemas.microsoft.com/office/drawing/2014/main" id="{B0E688F9-03DF-D354-A8AF-EF5349F39C6B}"/>
              </a:ext>
            </a:extLst>
          </p:cNvPr>
          <p:cNvSpPr>
            <a:spLocks noGrp="1"/>
          </p:cNvSpPr>
          <p:nvPr>
            <p:ph type="tbl" sz="quarter" idx="13" hasCustomPrompt="1"/>
          </p:nvPr>
        </p:nvSpPr>
        <p:spPr>
          <a:xfrm>
            <a:off x="323850" y="1555750"/>
            <a:ext cx="11544300" cy="4519613"/>
          </a:xfrm>
        </p:spPr>
        <p:txBody>
          <a:bodyPr tIns="914400"/>
          <a:lstStyle>
            <a:lvl1pPr marL="0" indent="0" algn="ctr">
              <a:buNone/>
              <a:defRPr/>
            </a:lvl1pPr>
          </a:lstStyle>
          <a:p>
            <a:r>
              <a:rPr lang="en-US" dirty="0"/>
              <a:t>Click on icon below to add a table</a:t>
            </a:r>
          </a:p>
        </p:txBody>
      </p:sp>
      <p:sp>
        <p:nvSpPr>
          <p:cNvPr id="4" name="Footer Placeholder 3">
            <a:extLst>
              <a:ext uri="{FF2B5EF4-FFF2-40B4-BE49-F238E27FC236}">
                <a16:creationId xmlns:a16="http://schemas.microsoft.com/office/drawing/2014/main" id="{0D345BA0-AFF9-CA34-CF89-66A166DB409B}"/>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79739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2 Slide Title, Char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27114D6-E2A0-BB7F-D120-F920E817C802}"/>
              </a:ext>
            </a:extLst>
          </p:cNvPr>
          <p:cNvSpPr>
            <a:spLocks noGrp="1"/>
          </p:cNvSpPr>
          <p:nvPr>
            <p:ph type="title"/>
          </p:nvPr>
        </p:nvSpPr>
        <p:spPr>
          <a:xfrm>
            <a:off x="323850" y="2339181"/>
            <a:ext cx="5281613" cy="2179638"/>
          </a:xfrm>
        </p:spPr>
        <p:txBody>
          <a:bodyPr wrap="square" anchor="ctr" anchorCtr="0">
            <a:noAutofit/>
          </a:bodyPr>
          <a:lstStyle>
            <a:lvl1pPr>
              <a:defRPr/>
            </a:lvl1pPr>
          </a:lstStyle>
          <a:p>
            <a:r>
              <a:rPr lang="en-US"/>
              <a:t>Click to edit Master title style</a:t>
            </a:r>
            <a:endParaRPr lang="en-US" dirty="0"/>
          </a:p>
        </p:txBody>
      </p:sp>
      <p:sp>
        <p:nvSpPr>
          <p:cNvPr id="6" name="Chart Placeholder 5">
            <a:extLst>
              <a:ext uri="{FF2B5EF4-FFF2-40B4-BE49-F238E27FC236}">
                <a16:creationId xmlns:a16="http://schemas.microsoft.com/office/drawing/2014/main" id="{89EC94CF-F758-4A7C-3B39-A1EFC1EA815A}"/>
              </a:ext>
            </a:extLst>
          </p:cNvPr>
          <p:cNvSpPr>
            <a:spLocks noGrp="1"/>
          </p:cNvSpPr>
          <p:nvPr>
            <p:ph type="chart" sz="quarter" idx="12" hasCustomPrompt="1"/>
          </p:nvPr>
        </p:nvSpPr>
        <p:spPr>
          <a:xfrm>
            <a:off x="6581775" y="952500"/>
            <a:ext cx="4887913" cy="4968875"/>
          </a:xfrm>
        </p:spPr>
        <p:txBody>
          <a:bodyPr tIns="914400"/>
          <a:lstStyle>
            <a:lvl1pPr marL="0" indent="0" algn="ctr">
              <a:buNone/>
              <a:defRPr/>
            </a:lvl1pPr>
          </a:lstStyle>
          <a:p>
            <a:r>
              <a:rPr lang="en-US" dirty="0"/>
              <a:t>Click icon below to add chart</a:t>
            </a:r>
          </a:p>
        </p:txBody>
      </p:sp>
      <p:sp>
        <p:nvSpPr>
          <p:cNvPr id="4" name="Footer Placeholder 3">
            <a:extLst>
              <a:ext uri="{FF2B5EF4-FFF2-40B4-BE49-F238E27FC236}">
                <a16:creationId xmlns:a16="http://schemas.microsoft.com/office/drawing/2014/main" id="{6B01575F-C481-6715-1865-C24DCDB56C33}"/>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F288B697-7FF8-033A-E0D2-4C2717BFD5E6}"/>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600884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tatement 1, Title, Sub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E0C9451-8976-3C96-3C4E-F9624BB318AB}"/>
              </a:ext>
            </a:extLst>
          </p:cNvPr>
          <p:cNvSpPr>
            <a:spLocks noGrp="1"/>
          </p:cNvSpPr>
          <p:nvPr>
            <p:ph type="title"/>
          </p:nvPr>
        </p:nvSpPr>
        <p:spPr>
          <a:xfrm>
            <a:off x="2278063" y="952500"/>
            <a:ext cx="7634288" cy="2476500"/>
          </a:xfrm>
        </p:spPr>
        <p:txBody>
          <a:bodyPr anchor="b" anchorCtr="0"/>
          <a:lstStyle>
            <a:lvl1pPr algn="ctr">
              <a:defRPr sz="400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96D4A8F9-F7CA-7BED-9594-D64F51EE92BB}"/>
              </a:ext>
            </a:extLst>
          </p:cNvPr>
          <p:cNvSpPr>
            <a:spLocks noGrp="1"/>
          </p:cNvSpPr>
          <p:nvPr>
            <p:ph type="body" sz="quarter" idx="11"/>
          </p:nvPr>
        </p:nvSpPr>
        <p:spPr>
          <a:xfrm>
            <a:off x="2278063" y="3738563"/>
            <a:ext cx="7634287" cy="936625"/>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663146B2-9533-23DF-7DA9-0EBFD969778A}"/>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8FD4EDA1-89C5-8341-7EDE-FCCAAA0607CB}"/>
              </a:ext>
            </a:extLst>
          </p:cNvPr>
          <p:cNvSpPr>
            <a:spLocks noGrp="1"/>
          </p:cNvSpPr>
          <p:nvPr>
            <p:ph type="sldNum" sz="quarter" idx="10"/>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63515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Statement 1, Title, Subtitle">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BE3366F-F43E-6996-B128-0A001300FD22}"/>
              </a:ext>
              <a:ext uri="{C183D7F6-B498-43B3-948B-1728B52AA6E4}">
                <adec:decorative xmlns:adec="http://schemas.microsoft.com/office/drawing/2017/decorative" val="0"/>
              </a:ext>
            </a:extLst>
          </p:cNvPr>
          <p:cNvSpPr>
            <a:spLocks noGrp="1"/>
          </p:cNvSpPr>
          <p:nvPr>
            <p:ph type="pic" sz="quarter" idx="13" hasCustomPrompt="1"/>
          </p:nvPr>
        </p:nvSpPr>
        <p:spPr>
          <a:xfrm>
            <a:off x="0" y="0"/>
            <a:ext cx="12192000" cy="6858000"/>
          </a:xfrm>
        </p:spPr>
        <p:txBody>
          <a:bodyPr tIns="274320"/>
          <a:lstStyle>
            <a:lvl1pPr marL="0" indent="0" algn="ctr">
              <a:buNone/>
              <a:defRPr/>
            </a:lvl1pPr>
          </a:lstStyle>
          <a:p>
            <a:r>
              <a:rPr lang="en-US" dirty="0"/>
              <a:t>Image placeholder</a:t>
            </a:r>
          </a:p>
        </p:txBody>
      </p:sp>
      <p:sp>
        <p:nvSpPr>
          <p:cNvPr id="6" name="Title 5">
            <a:extLst>
              <a:ext uri="{FF2B5EF4-FFF2-40B4-BE49-F238E27FC236}">
                <a16:creationId xmlns:a16="http://schemas.microsoft.com/office/drawing/2014/main" id="{576B6A35-8740-9D1E-A189-71BC5C742FCC}"/>
              </a:ext>
            </a:extLst>
          </p:cNvPr>
          <p:cNvSpPr>
            <a:spLocks noGrp="1"/>
          </p:cNvSpPr>
          <p:nvPr>
            <p:ph type="title"/>
          </p:nvPr>
        </p:nvSpPr>
        <p:spPr>
          <a:xfrm>
            <a:off x="2278063" y="952500"/>
            <a:ext cx="7634288" cy="1537465"/>
          </a:xfrm>
        </p:spPr>
        <p:txBody>
          <a:bodyPr anchor="b" anchorCtr="0"/>
          <a:lstStyle>
            <a:lvl1pPr algn="ctr">
              <a:defRPr sz="400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96D4A8F9-F7CA-7BED-9594-D64F51EE92BB}"/>
              </a:ext>
              <a:ext uri="{C183D7F6-B498-43B3-948B-1728B52AA6E4}">
                <adec:decorative xmlns:adec="http://schemas.microsoft.com/office/drawing/2017/decorative" val="0"/>
              </a:ext>
            </a:extLst>
          </p:cNvPr>
          <p:cNvSpPr>
            <a:spLocks noGrp="1"/>
          </p:cNvSpPr>
          <p:nvPr>
            <p:ph type="body" sz="quarter" idx="11"/>
          </p:nvPr>
        </p:nvSpPr>
        <p:spPr>
          <a:xfrm>
            <a:off x="2278063" y="2492374"/>
            <a:ext cx="7634287" cy="311152"/>
          </a:xfrm>
        </p:spPr>
        <p:txBody>
          <a:bodyPr/>
          <a:lstStyle>
            <a:lvl1pPr marL="0" indent="0" algn="ctr">
              <a:buNone/>
              <a:defRPr/>
            </a:lvl1pPr>
            <a:lvl2pPr marL="182880" indent="0" algn="ctr">
              <a:buNone/>
              <a:defRPr/>
            </a:lvl2pPr>
            <a:lvl3pPr marL="365760" indent="0" algn="ctr">
              <a:buNone/>
              <a:defRPr/>
            </a:lvl3pPr>
            <a:lvl4pPr marL="548640" indent="0" algn="ctr">
              <a:buNone/>
              <a:defRPr/>
            </a:lvl4pPr>
            <a:lvl5pPr marL="731520" indent="0" algn="ctr">
              <a:buNone/>
              <a:defRPr/>
            </a:lvl5pPr>
          </a:lstStyle>
          <a:p>
            <a:pPr lvl="0"/>
            <a:r>
              <a:rPr lang="en-US"/>
              <a:t>Click to edit Master text styles</a:t>
            </a:r>
          </a:p>
        </p:txBody>
      </p:sp>
      <p:sp>
        <p:nvSpPr>
          <p:cNvPr id="3" name="Footer Placeholder 2">
            <a:extLst>
              <a:ext uri="{FF2B5EF4-FFF2-40B4-BE49-F238E27FC236}">
                <a16:creationId xmlns:a16="http://schemas.microsoft.com/office/drawing/2014/main" id="{5D703969-9100-4398-1394-9B9B34222C66}"/>
              </a:ext>
            </a:extLst>
          </p:cNvPr>
          <p:cNvSpPr>
            <a:spLocks noGrp="1"/>
          </p:cNvSpPr>
          <p:nvPr>
            <p:ph type="ftr" sz="quarter" idx="14"/>
          </p:nvPr>
        </p:nvSpPr>
        <p:spPr/>
        <p:txBody>
          <a:bodyPr/>
          <a:lstStyle/>
          <a:p>
            <a:endParaRPr lang="en-US"/>
          </a:p>
        </p:txBody>
      </p:sp>
      <p:sp>
        <p:nvSpPr>
          <p:cNvPr id="4" name="Slide Number Placeholder 3">
            <a:extLst>
              <a:ext uri="{FF2B5EF4-FFF2-40B4-BE49-F238E27FC236}">
                <a16:creationId xmlns:a16="http://schemas.microsoft.com/office/drawing/2014/main" id="{D6CFB270-12CC-4B92-85FD-B7710644F26B}"/>
              </a:ext>
              <a:ext uri="{C183D7F6-B498-43B3-948B-1728B52AA6E4}">
                <adec:decorative xmlns:adec="http://schemas.microsoft.com/office/drawing/2017/decorative" val="0"/>
              </a:ext>
            </a:extLst>
          </p:cNvPr>
          <p:cNvSpPr>
            <a:spLocks noGrp="1"/>
          </p:cNvSpPr>
          <p:nvPr>
            <p:ph type="sldNum" sz="quarter" idx="12"/>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206639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3, Four Speakers">
    <p:bg>
      <p:bgPr>
        <a:solidFill>
          <a:schemeClr val="tx1"/>
        </a:solidFill>
        <a:effectLst/>
      </p:bgPr>
    </p:bg>
    <p:spTree>
      <p:nvGrpSpPr>
        <p:cNvPr id="1" name=""/>
        <p:cNvGrpSpPr/>
        <p:nvPr/>
      </p:nvGrpSpPr>
      <p:grpSpPr>
        <a:xfrm>
          <a:off x="0" y="0"/>
          <a:ext cx="0" cy="0"/>
          <a:chOff x="0" y="0"/>
          <a:chExt cx="0" cy="0"/>
        </a:xfrm>
      </p:grpSpPr>
      <p:pic>
        <p:nvPicPr>
          <p:cNvPr id="12" name="Picture 7" descr="Cisco logo">
            <a:extLst>
              <a:ext uri="{FF2B5EF4-FFF2-40B4-BE49-F238E27FC236}">
                <a16:creationId xmlns:a16="http://schemas.microsoft.com/office/drawing/2014/main" id="{60C68F8B-19C8-6CB4-297B-32D44AF9C3D0}"/>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323850" y="320675"/>
            <a:ext cx="792163" cy="416221"/>
          </a:xfrm>
          <a:prstGeom prst="rect">
            <a:avLst/>
          </a:prstGeom>
        </p:spPr>
      </p:pic>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492374"/>
            <a:ext cx="10167938" cy="1243019"/>
          </a:xfrm>
        </p:spPr>
        <p:txBody>
          <a:bodyPr anchor="b" anchorCtr="0"/>
          <a:lstStyle>
            <a:lvl1pPr>
              <a:defRPr sz="3600">
                <a:solidFill>
                  <a:schemeClr val="bg1"/>
                </a:solidFill>
              </a:defRPr>
            </a:lvl1pPr>
          </a:lstStyle>
          <a:p>
            <a:r>
              <a:rPr lang="en-US" dirty="0"/>
              <a:t>Presentation Slide Title Layout 3</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49" y="3827463"/>
            <a:ext cx="1016793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7" name="Text Placeholder 6">
            <a:extLst>
              <a:ext uri="{FF2B5EF4-FFF2-40B4-BE49-F238E27FC236}">
                <a16:creationId xmlns:a16="http://schemas.microsoft.com/office/drawing/2014/main" id="{872EFECA-80DB-74BA-813F-3952A15A5022}"/>
              </a:ext>
            </a:extLst>
          </p:cNvPr>
          <p:cNvSpPr>
            <a:spLocks noGrp="1"/>
          </p:cNvSpPr>
          <p:nvPr>
            <p:ph type="body" sz="quarter" idx="15" hasCustomPrompt="1"/>
          </p:nvPr>
        </p:nvSpPr>
        <p:spPr>
          <a:xfrm>
            <a:off x="4230688" y="4360863"/>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323850" y="4990779"/>
            <a:ext cx="3725863"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13" name="Text Placeholder 12">
            <a:extLst>
              <a:ext uri="{FF2B5EF4-FFF2-40B4-BE49-F238E27FC236}">
                <a16:creationId xmlns:a16="http://schemas.microsoft.com/office/drawing/2014/main" id="{2BBB47F0-F6D2-5FD5-1C2D-8963A9B280F8}"/>
              </a:ext>
            </a:extLst>
          </p:cNvPr>
          <p:cNvSpPr>
            <a:spLocks noGrp="1"/>
          </p:cNvSpPr>
          <p:nvPr>
            <p:ph type="body" sz="quarter" idx="16" hasCustomPrompt="1"/>
          </p:nvPr>
        </p:nvSpPr>
        <p:spPr>
          <a:xfrm>
            <a:off x="4230688" y="4990779"/>
            <a:ext cx="4886325" cy="457200"/>
          </a:xfrm>
        </p:spPr>
        <p:txBody>
          <a:bodyPr/>
          <a:lstStyle>
            <a:lvl1pPr marL="0" indent="0">
              <a:spcAft>
                <a:spcPts val="0"/>
              </a:spcAft>
              <a:buNone/>
              <a:defRPr sz="1400"/>
            </a:lvl1pPr>
            <a:lvl2pPr>
              <a:defRPr sz="1400"/>
            </a:lvl2pPr>
            <a:lvl3pPr>
              <a:defRPr sz="1200"/>
            </a:lvl3pPr>
            <a:lvl4pPr>
              <a:defRPr sz="1100"/>
            </a:lvl4pPr>
            <a:lvl5pPr>
              <a:defRPr sz="1050"/>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1148454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gu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85A1-2C43-8640-F232-FC541372805F}"/>
              </a:ext>
            </a:extLst>
          </p:cNvPr>
          <p:cNvSpPr>
            <a:spLocks noGrp="1"/>
          </p:cNvSpPr>
          <p:nvPr>
            <p:ph type="title"/>
          </p:nvPr>
        </p:nvSpPr>
        <p:spPr>
          <a:xfrm>
            <a:off x="323850" y="2492231"/>
            <a:ext cx="7634288" cy="1870075"/>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6056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egu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F17AB4-9E08-0A74-D302-44EB1D55BE7A}"/>
              </a:ext>
            </a:extLst>
          </p:cNvPr>
          <p:cNvSpPr>
            <a:spLocks noGrp="1"/>
          </p:cNvSpPr>
          <p:nvPr>
            <p:ph type="title"/>
          </p:nvPr>
        </p:nvSpPr>
        <p:spPr>
          <a:xfrm>
            <a:off x="323850" y="2492375"/>
            <a:ext cx="7634288" cy="1868488"/>
          </a:xfrm>
        </p:spPr>
        <p:txBody>
          <a:bodyPr wrap="square" anchor="ctr" anchorCtr="0">
            <a:noAutofit/>
          </a:bodyPr>
          <a:lstStyle>
            <a:lvl1pPr>
              <a:defRPr sz="4000"/>
            </a:lvl1pPr>
          </a:lstStyle>
          <a:p>
            <a:r>
              <a:rPr lang="en-US"/>
              <a:t>Click to edit Master title style</a:t>
            </a:r>
            <a:endParaRPr lang="en-US" dirty="0"/>
          </a:p>
        </p:txBody>
      </p:sp>
    </p:spTree>
    <p:extLst>
      <p:ext uri="{BB962C8B-B14F-4D97-AF65-F5344CB8AC3E}">
        <p14:creationId xmlns:p14="http://schemas.microsoft.com/office/powerpoint/2010/main" val="273206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egu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634288" cy="1868487"/>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47289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egue 4">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1CEAE-269F-9001-82E1-E63AB48127E3}"/>
              </a:ext>
            </a:extLst>
          </p:cNvPr>
          <p:cNvSpPr>
            <a:spLocks noGrp="1"/>
          </p:cNvSpPr>
          <p:nvPr>
            <p:ph type="title"/>
          </p:nvPr>
        </p:nvSpPr>
        <p:spPr>
          <a:xfrm>
            <a:off x="323850" y="2492375"/>
            <a:ext cx="7235825" cy="1868487"/>
          </a:xfrm>
        </p:spPr>
        <p:txBody>
          <a:bodyPr anchor="ctr" anchorCtr="0"/>
          <a:lstStyle>
            <a:lvl1pPr>
              <a:defRPr sz="40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22185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Thank you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5412D7-A614-E163-F131-6847698E7759}"/>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1244601"/>
            <a:ext cx="10888663" cy="4367212"/>
          </a:xfrm>
          <a:prstGeom prst="rect">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endParaRPr lang="en-US" sz="1600" dirty="0" err="1">
              <a:solidFill>
                <a:schemeClr val="bg1"/>
              </a:solidFill>
            </a:endParaRPr>
          </a:p>
        </p:txBody>
      </p:sp>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dirty="0"/>
              <a:t>Thank you</a:t>
            </a:r>
          </a:p>
        </p:txBody>
      </p:sp>
      <p:pic>
        <p:nvPicPr>
          <p:cNvPr id="18" name="Picture 7" descr="Cisco logo">
            <a:extLst>
              <a:ext uri="{FF2B5EF4-FFF2-40B4-BE49-F238E27FC236}">
                <a16:creationId xmlns:a16="http://schemas.microsoft.com/office/drawing/2014/main" id="{56775E76-582E-6CCC-1676-4F670B0BFC5C}"/>
              </a:ext>
            </a:extLst>
          </p:cNvPr>
          <p:cNvPicPr>
            <a:picLocks noGrp="1" noRot="1" noChangeAspect="1" noMove="1" noResize="1" noEditPoints="1" noAdjustHandles="1" noChangeArrowheads="1" noChangeShapeType="1" noCrop="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058274" y="3188776"/>
            <a:ext cx="914400" cy="480447"/>
          </a:xfrm>
          <a:prstGeom prst="rect">
            <a:avLst/>
          </a:prstGeom>
        </p:spPr>
      </p:pic>
    </p:spTree>
    <p:extLst>
      <p:ext uri="{BB962C8B-B14F-4D97-AF65-F5344CB8AC3E}">
        <p14:creationId xmlns:p14="http://schemas.microsoft.com/office/powerpoint/2010/main" val="399296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Thank you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FD99A5-A6E1-0514-02DB-84C6BD18783A}"/>
              </a:ext>
            </a:extLst>
          </p:cNvPr>
          <p:cNvSpPr>
            <a:spLocks noGrp="1"/>
          </p:cNvSpPr>
          <p:nvPr>
            <p:ph type="title" hasCustomPrompt="1"/>
          </p:nvPr>
        </p:nvSpPr>
        <p:spPr>
          <a:xfrm>
            <a:off x="323850" y="3114676"/>
            <a:ext cx="2749550" cy="623888"/>
          </a:xfrm>
        </p:spPr>
        <p:txBody>
          <a:bodyPr anchor="ctr" anchorCtr="0"/>
          <a:lstStyle>
            <a:lvl1pPr>
              <a:defRPr/>
            </a:lvl1pPr>
          </a:lstStyle>
          <a:p>
            <a:r>
              <a:rPr lang="en-US" dirty="0"/>
              <a:t>Thank you</a:t>
            </a:r>
          </a:p>
        </p:txBody>
      </p:sp>
    </p:spTree>
    <p:extLst>
      <p:ext uri="{BB962C8B-B14F-4D97-AF65-F5344CB8AC3E}">
        <p14:creationId xmlns:p14="http://schemas.microsoft.com/office/powerpoint/2010/main" val="307820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losing 1">
    <p:spTree>
      <p:nvGrpSpPr>
        <p:cNvPr id="1" name=""/>
        <p:cNvGrpSpPr/>
        <p:nvPr/>
      </p:nvGrpSpPr>
      <p:grpSpPr>
        <a:xfrm>
          <a:off x="0" y="0"/>
          <a:ext cx="0" cy="0"/>
          <a:chOff x="0" y="0"/>
          <a:chExt cx="0" cy="0"/>
        </a:xfrm>
      </p:grpSpPr>
      <p:grpSp>
        <p:nvGrpSpPr>
          <p:cNvPr id="3" name="Graphic 2" descr="Cisco logo">
            <a:extLst>
              <a:ext uri="{FF2B5EF4-FFF2-40B4-BE49-F238E27FC236}">
                <a16:creationId xmlns:a16="http://schemas.microsoft.com/office/drawing/2014/main" id="{9A32CA38-C4CF-D4BC-78F1-F151F8F9799C}"/>
              </a:ext>
            </a:extLst>
          </p:cNvPr>
          <p:cNvGrpSpPr>
            <a:grpSpLocks noChangeAspect="1"/>
          </p:cNvGrpSpPr>
          <p:nvPr/>
        </p:nvGrpSpPr>
        <p:grpSpPr>
          <a:xfrm>
            <a:off x="5487122" y="2978332"/>
            <a:ext cx="1217756" cy="640080"/>
            <a:chOff x="7202835" y="2919593"/>
            <a:chExt cx="1014444" cy="533215"/>
          </a:xfrm>
          <a:solidFill>
            <a:schemeClr val="bg1"/>
          </a:solidFill>
        </p:grpSpPr>
        <p:sp>
          <p:nvSpPr>
            <p:cNvPr id="4" name="Freeform 24">
              <a:extLst>
                <a:ext uri="{FF2B5EF4-FFF2-40B4-BE49-F238E27FC236}">
                  <a16:creationId xmlns:a16="http://schemas.microsoft.com/office/drawing/2014/main" id="{0848F511-CD0C-4E21-1411-CA7D0F6E3A43}"/>
                </a:ext>
              </a:extLst>
            </p:cNvPr>
            <p:cNvSpPr/>
            <p:nvPr/>
          </p:nvSpPr>
          <p:spPr>
            <a:xfrm>
              <a:off x="7489875" y="3273956"/>
              <a:ext cx="44467" cy="175170"/>
            </a:xfrm>
            <a:custGeom>
              <a:avLst/>
              <a:gdLst>
                <a:gd name="connsiteX0" fmla="*/ 0 w 44467"/>
                <a:gd name="connsiteY0" fmla="*/ 0 h 175170"/>
                <a:gd name="connsiteX1" fmla="*/ 44467 w 44467"/>
                <a:gd name="connsiteY1" fmla="*/ 0 h 175170"/>
                <a:gd name="connsiteX2" fmla="*/ 44467 w 44467"/>
                <a:gd name="connsiteY2" fmla="*/ 175170 h 175170"/>
                <a:gd name="connsiteX3" fmla="*/ 0 w 44467"/>
                <a:gd name="connsiteY3" fmla="*/ 175170 h 175170"/>
              </a:gdLst>
              <a:ahLst/>
              <a:cxnLst>
                <a:cxn ang="0">
                  <a:pos x="connsiteX0" y="connsiteY0"/>
                </a:cxn>
                <a:cxn ang="0">
                  <a:pos x="connsiteX1" y="connsiteY1"/>
                </a:cxn>
                <a:cxn ang="0">
                  <a:pos x="connsiteX2" y="connsiteY2"/>
                </a:cxn>
                <a:cxn ang="0">
                  <a:pos x="connsiteX3" y="connsiteY3"/>
                </a:cxn>
              </a:cxnLst>
              <a:rect l="l" t="t" r="r" b="b"/>
              <a:pathLst>
                <a:path w="44467" h="175170">
                  <a:moveTo>
                    <a:pt x="0" y="0"/>
                  </a:moveTo>
                  <a:lnTo>
                    <a:pt x="44467" y="0"/>
                  </a:lnTo>
                  <a:lnTo>
                    <a:pt x="44467" y="175170"/>
                  </a:lnTo>
                  <a:lnTo>
                    <a:pt x="0" y="175170"/>
                  </a:lnTo>
                  <a:close/>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5" name="Freeform 25">
              <a:extLst>
                <a:ext uri="{FF2B5EF4-FFF2-40B4-BE49-F238E27FC236}">
                  <a16:creationId xmlns:a16="http://schemas.microsoft.com/office/drawing/2014/main" id="{CE7BD058-D0FF-047D-F5E7-7A0A610E086D}"/>
                </a:ext>
              </a:extLst>
            </p:cNvPr>
            <p:cNvSpPr/>
            <p:nvPr/>
          </p:nvSpPr>
          <p:spPr>
            <a:xfrm>
              <a:off x="7758493" y="3270889"/>
              <a:ext cx="134399" cy="181394"/>
            </a:xfrm>
            <a:custGeom>
              <a:avLst/>
              <a:gdLst>
                <a:gd name="connsiteX0" fmla="*/ 0 w 134399"/>
                <a:gd name="connsiteY0" fmla="*/ 90652 h 181394"/>
                <a:gd name="connsiteX1" fmla="*/ 93835 w 134399"/>
                <a:gd name="connsiteY1" fmla="*/ 181394 h 181394"/>
                <a:gd name="connsiteX2" fmla="*/ 134400 w 134399"/>
                <a:gd name="connsiteY2" fmla="*/ 175170 h 181394"/>
                <a:gd name="connsiteX3" fmla="*/ 134400 w 134399"/>
                <a:gd name="connsiteY3" fmla="*/ 128176 h 181394"/>
                <a:gd name="connsiteX4" fmla="*/ 97011 w 134399"/>
                <a:gd name="connsiteY4" fmla="*/ 137196 h 181394"/>
                <a:gd name="connsiteX5" fmla="*/ 50003 w 134399"/>
                <a:gd name="connsiteY5" fmla="*/ 90472 h 181394"/>
                <a:gd name="connsiteX6" fmla="*/ 97011 w 134399"/>
                <a:gd name="connsiteY6" fmla="*/ 43747 h 181394"/>
                <a:gd name="connsiteX7" fmla="*/ 134400 w 134399"/>
                <a:gd name="connsiteY7" fmla="*/ 52768 h 181394"/>
                <a:gd name="connsiteX8" fmla="*/ 134400 w 134399"/>
                <a:gd name="connsiteY8" fmla="*/ 6314 h 181394"/>
                <a:gd name="connsiteX9" fmla="*/ 93835 w 134399"/>
                <a:gd name="connsiteY9" fmla="*/ 0 h 181394"/>
                <a:gd name="connsiteX10" fmla="*/ 0 w 134399"/>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399" h="181394">
                  <a:moveTo>
                    <a:pt x="0" y="90652"/>
                  </a:moveTo>
                  <a:cubicBezTo>
                    <a:pt x="0" y="147118"/>
                    <a:pt x="43832" y="181394"/>
                    <a:pt x="93835" y="181394"/>
                  </a:cubicBezTo>
                  <a:cubicBezTo>
                    <a:pt x="107583" y="181261"/>
                    <a:pt x="121250" y="179165"/>
                    <a:pt x="134400" y="175170"/>
                  </a:cubicBezTo>
                  <a:lnTo>
                    <a:pt x="134400" y="128176"/>
                  </a:lnTo>
                  <a:cubicBezTo>
                    <a:pt x="122893" y="134240"/>
                    <a:pt x="110034" y="137341"/>
                    <a:pt x="97011" y="137196"/>
                  </a:cubicBezTo>
                  <a:cubicBezTo>
                    <a:pt x="71048" y="137196"/>
                    <a:pt x="50003" y="116276"/>
                    <a:pt x="50003" y="90472"/>
                  </a:cubicBezTo>
                  <a:cubicBezTo>
                    <a:pt x="50003" y="64667"/>
                    <a:pt x="71048" y="43747"/>
                    <a:pt x="97011" y="43747"/>
                  </a:cubicBezTo>
                  <a:cubicBezTo>
                    <a:pt x="110034" y="43598"/>
                    <a:pt x="122893" y="46700"/>
                    <a:pt x="134400" y="52768"/>
                  </a:cubicBezTo>
                  <a:lnTo>
                    <a:pt x="134400" y="6314"/>
                  </a:lnTo>
                  <a:cubicBezTo>
                    <a:pt x="121287" y="2146"/>
                    <a:pt x="107602" y="15"/>
                    <a:pt x="93835" y="0"/>
                  </a:cubicBezTo>
                  <a:cubicBezTo>
                    <a:pt x="39385" y="0"/>
                    <a:pt x="0" y="38335"/>
                    <a:pt x="0"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6" name="Freeform 26">
              <a:extLst>
                <a:ext uri="{FF2B5EF4-FFF2-40B4-BE49-F238E27FC236}">
                  <a16:creationId xmlns:a16="http://schemas.microsoft.com/office/drawing/2014/main" id="{83623A44-0F0F-1370-66F6-0846CAF90985}"/>
                </a:ext>
              </a:extLst>
            </p:cNvPr>
            <p:cNvSpPr/>
            <p:nvPr/>
          </p:nvSpPr>
          <p:spPr>
            <a:xfrm>
              <a:off x="7294401" y="3270889"/>
              <a:ext cx="134581" cy="181394"/>
            </a:xfrm>
            <a:custGeom>
              <a:avLst/>
              <a:gdLst>
                <a:gd name="connsiteX0" fmla="*/ 0 w 134581"/>
                <a:gd name="connsiteY0" fmla="*/ 90652 h 181394"/>
                <a:gd name="connsiteX1" fmla="*/ 93926 w 134581"/>
                <a:gd name="connsiteY1" fmla="*/ 181394 h 181394"/>
                <a:gd name="connsiteX2" fmla="*/ 134581 w 134581"/>
                <a:gd name="connsiteY2" fmla="*/ 175170 h 181394"/>
                <a:gd name="connsiteX3" fmla="*/ 134581 w 134581"/>
                <a:gd name="connsiteY3" fmla="*/ 128176 h 181394"/>
                <a:gd name="connsiteX4" fmla="*/ 97193 w 134581"/>
                <a:gd name="connsiteY4" fmla="*/ 137196 h 181394"/>
                <a:gd name="connsiteX5" fmla="*/ 50184 w 134581"/>
                <a:gd name="connsiteY5" fmla="*/ 90472 h 181394"/>
                <a:gd name="connsiteX6" fmla="*/ 97193 w 134581"/>
                <a:gd name="connsiteY6" fmla="*/ 43747 h 181394"/>
                <a:gd name="connsiteX7" fmla="*/ 134581 w 134581"/>
                <a:gd name="connsiteY7" fmla="*/ 52768 h 181394"/>
                <a:gd name="connsiteX8" fmla="*/ 134581 w 134581"/>
                <a:gd name="connsiteY8" fmla="*/ 6314 h 181394"/>
                <a:gd name="connsiteX9" fmla="*/ 93926 w 134581"/>
                <a:gd name="connsiteY9" fmla="*/ 0 h 181394"/>
                <a:gd name="connsiteX10" fmla="*/ 181 w 134581"/>
                <a:gd name="connsiteY10" fmla="*/ 90652 h 181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581" h="181394">
                  <a:moveTo>
                    <a:pt x="0" y="90652"/>
                  </a:moveTo>
                  <a:cubicBezTo>
                    <a:pt x="0" y="147118"/>
                    <a:pt x="43832" y="181394"/>
                    <a:pt x="93926" y="181394"/>
                  </a:cubicBezTo>
                  <a:cubicBezTo>
                    <a:pt x="107708" y="181268"/>
                    <a:pt x="121400" y="179172"/>
                    <a:pt x="134581" y="175170"/>
                  </a:cubicBezTo>
                  <a:lnTo>
                    <a:pt x="134581" y="128176"/>
                  </a:lnTo>
                  <a:cubicBezTo>
                    <a:pt x="123065" y="134222"/>
                    <a:pt x="110216" y="137322"/>
                    <a:pt x="97193" y="137196"/>
                  </a:cubicBezTo>
                  <a:cubicBezTo>
                    <a:pt x="71231" y="137196"/>
                    <a:pt x="50184" y="116276"/>
                    <a:pt x="50184" y="90472"/>
                  </a:cubicBezTo>
                  <a:cubicBezTo>
                    <a:pt x="50184" y="64667"/>
                    <a:pt x="71231" y="43747"/>
                    <a:pt x="97193" y="43747"/>
                  </a:cubicBezTo>
                  <a:cubicBezTo>
                    <a:pt x="110217" y="43613"/>
                    <a:pt x="123068" y="46714"/>
                    <a:pt x="134581" y="52768"/>
                  </a:cubicBezTo>
                  <a:lnTo>
                    <a:pt x="134581" y="6314"/>
                  </a:lnTo>
                  <a:cubicBezTo>
                    <a:pt x="121434" y="2159"/>
                    <a:pt x="107722" y="30"/>
                    <a:pt x="93926" y="0"/>
                  </a:cubicBezTo>
                  <a:cubicBezTo>
                    <a:pt x="39476" y="0"/>
                    <a:pt x="181" y="38335"/>
                    <a:pt x="181" y="9065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7" name="Freeform 27">
              <a:extLst>
                <a:ext uri="{FF2B5EF4-FFF2-40B4-BE49-F238E27FC236}">
                  <a16:creationId xmlns:a16="http://schemas.microsoft.com/office/drawing/2014/main" id="{8ABAB402-379C-A6D8-AF39-B22717AC8652}"/>
                </a:ext>
              </a:extLst>
            </p:cNvPr>
            <p:cNvSpPr/>
            <p:nvPr/>
          </p:nvSpPr>
          <p:spPr>
            <a:xfrm>
              <a:off x="7943079" y="3270861"/>
              <a:ext cx="182591" cy="181947"/>
            </a:xfrm>
            <a:custGeom>
              <a:avLst/>
              <a:gdLst>
                <a:gd name="connsiteX0" fmla="*/ 89568 w 182591"/>
                <a:gd name="connsiteY0" fmla="*/ 137224 h 181947"/>
                <a:gd name="connsiteX1" fmla="*/ 42832 w 182591"/>
                <a:gd name="connsiteY1" fmla="*/ 91494 h 181947"/>
                <a:gd name="connsiteX2" fmla="*/ 88842 w 182591"/>
                <a:gd name="connsiteY2" fmla="*/ 45041 h 181947"/>
                <a:gd name="connsiteX3" fmla="*/ 135578 w 182591"/>
                <a:gd name="connsiteY3" fmla="*/ 90772 h 181947"/>
                <a:gd name="connsiteX4" fmla="*/ 135578 w 182591"/>
                <a:gd name="connsiteY4" fmla="*/ 91131 h 181947"/>
                <a:gd name="connsiteX5" fmla="*/ 91220 w 182591"/>
                <a:gd name="connsiteY5" fmla="*/ 137218 h 181947"/>
                <a:gd name="connsiteX6" fmla="*/ 89568 w 182591"/>
                <a:gd name="connsiteY6" fmla="*/ 137224 h 181947"/>
                <a:gd name="connsiteX7" fmla="*/ 89568 w 182591"/>
                <a:gd name="connsiteY7" fmla="*/ 479 h 181947"/>
                <a:gd name="connsiteX8" fmla="*/ 17 w 182591"/>
                <a:gd name="connsiteY8" fmla="*/ 92919 h 181947"/>
                <a:gd name="connsiteX9" fmla="*/ 93017 w 182591"/>
                <a:gd name="connsiteY9" fmla="*/ 181931 h 181947"/>
                <a:gd name="connsiteX10" fmla="*/ 182586 w 182591"/>
                <a:gd name="connsiteY10" fmla="*/ 91131 h 181947"/>
                <a:gd name="connsiteX11" fmla="*/ 92781 w 182591"/>
                <a:gd name="connsiteY11" fmla="*/ 5 h 181947"/>
                <a:gd name="connsiteX12" fmla="*/ 89568 w 182591"/>
                <a:gd name="connsiteY12" fmla="*/ 28 h 18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2591" h="181947">
                  <a:moveTo>
                    <a:pt x="89568" y="137224"/>
                  </a:moveTo>
                  <a:cubicBezTo>
                    <a:pt x="63959" y="137423"/>
                    <a:pt x="43032" y="116949"/>
                    <a:pt x="42832" y="91494"/>
                  </a:cubicBezTo>
                  <a:cubicBezTo>
                    <a:pt x="42633" y="66038"/>
                    <a:pt x="63233" y="45241"/>
                    <a:pt x="88842" y="45041"/>
                  </a:cubicBezTo>
                  <a:cubicBezTo>
                    <a:pt x="114452" y="44842"/>
                    <a:pt x="135378" y="65317"/>
                    <a:pt x="135578" y="90772"/>
                  </a:cubicBezTo>
                  <a:cubicBezTo>
                    <a:pt x="135578" y="90891"/>
                    <a:pt x="135578" y="91011"/>
                    <a:pt x="135578" y="91131"/>
                  </a:cubicBezTo>
                  <a:cubicBezTo>
                    <a:pt x="136132" y="116033"/>
                    <a:pt x="116267" y="136667"/>
                    <a:pt x="91220" y="137218"/>
                  </a:cubicBezTo>
                  <a:cubicBezTo>
                    <a:pt x="90666" y="137229"/>
                    <a:pt x="90122" y="137232"/>
                    <a:pt x="89568" y="137224"/>
                  </a:cubicBezTo>
                  <a:moveTo>
                    <a:pt x="89568" y="479"/>
                  </a:moveTo>
                  <a:cubicBezTo>
                    <a:pt x="39157" y="1425"/>
                    <a:pt x="-936" y="42812"/>
                    <a:pt x="17" y="92919"/>
                  </a:cubicBezTo>
                  <a:cubicBezTo>
                    <a:pt x="969" y="143026"/>
                    <a:pt x="42605" y="182877"/>
                    <a:pt x="93017" y="181931"/>
                  </a:cubicBezTo>
                  <a:cubicBezTo>
                    <a:pt x="142784" y="180997"/>
                    <a:pt x="182623" y="140607"/>
                    <a:pt x="182586" y="91131"/>
                  </a:cubicBezTo>
                  <a:cubicBezTo>
                    <a:pt x="183104" y="41317"/>
                    <a:pt x="142893" y="519"/>
                    <a:pt x="92781" y="5"/>
                  </a:cubicBezTo>
                  <a:cubicBezTo>
                    <a:pt x="91710" y="-6"/>
                    <a:pt x="90639" y="1"/>
                    <a:pt x="89568" y="28"/>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8" name="Freeform 28">
              <a:extLst>
                <a:ext uri="{FF2B5EF4-FFF2-40B4-BE49-F238E27FC236}">
                  <a16:creationId xmlns:a16="http://schemas.microsoft.com/office/drawing/2014/main" id="{A0F49F63-D861-23D0-7A32-6898EA38AA9E}"/>
                </a:ext>
              </a:extLst>
            </p:cNvPr>
            <p:cNvSpPr/>
            <p:nvPr/>
          </p:nvSpPr>
          <p:spPr>
            <a:xfrm>
              <a:off x="7593692" y="3270799"/>
              <a:ext cx="121059" cy="181484"/>
            </a:xfrm>
            <a:custGeom>
              <a:avLst/>
              <a:gdLst>
                <a:gd name="connsiteX0" fmla="*/ 79678 w 121059"/>
                <a:gd name="connsiteY0" fmla="*/ 72612 h 181484"/>
                <a:gd name="connsiteX1" fmla="*/ 67427 w 121059"/>
                <a:gd name="connsiteY1" fmla="*/ 68733 h 181484"/>
                <a:gd name="connsiteX2" fmla="*/ 47099 w 121059"/>
                <a:gd name="connsiteY2" fmla="*/ 52046 h 181484"/>
                <a:gd name="connsiteX3" fmla="*/ 74324 w 121059"/>
                <a:gd name="connsiteY3" fmla="*/ 37614 h 181484"/>
                <a:gd name="connsiteX4" fmla="*/ 109081 w 121059"/>
                <a:gd name="connsiteY4" fmla="*/ 43026 h 181484"/>
                <a:gd name="connsiteX5" fmla="*/ 109081 w 121059"/>
                <a:gd name="connsiteY5" fmla="*/ 5592 h 181484"/>
                <a:gd name="connsiteX6" fmla="*/ 65703 w 121059"/>
                <a:gd name="connsiteY6" fmla="*/ 0 h 181484"/>
                <a:gd name="connsiteX7" fmla="*/ 0 w 121059"/>
                <a:gd name="connsiteY7" fmla="*/ 54752 h 181484"/>
                <a:gd name="connsiteX8" fmla="*/ 45375 w 121059"/>
                <a:gd name="connsiteY8" fmla="*/ 105986 h 181484"/>
                <a:gd name="connsiteX9" fmla="*/ 54994 w 121059"/>
                <a:gd name="connsiteY9" fmla="*/ 109143 h 181484"/>
                <a:gd name="connsiteX10" fmla="*/ 74778 w 121059"/>
                <a:gd name="connsiteY10" fmla="*/ 126462 h 181484"/>
                <a:gd name="connsiteX11" fmla="*/ 42471 w 121059"/>
                <a:gd name="connsiteY11" fmla="*/ 142878 h 181484"/>
                <a:gd name="connsiteX12" fmla="*/ 454 w 121059"/>
                <a:gd name="connsiteY12" fmla="*/ 136384 h 181484"/>
                <a:gd name="connsiteX13" fmla="*/ 454 w 121059"/>
                <a:gd name="connsiteY13" fmla="*/ 176704 h 181484"/>
                <a:gd name="connsiteX14" fmla="*/ 48460 w 121059"/>
                <a:gd name="connsiteY14" fmla="*/ 181484 h 181484"/>
                <a:gd name="connsiteX15" fmla="*/ 121060 w 121059"/>
                <a:gd name="connsiteY15" fmla="*/ 122673 h 181484"/>
                <a:gd name="connsiteX16" fmla="*/ 79043 w 121059"/>
                <a:gd name="connsiteY16" fmla="*/ 72612 h 18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059" h="181484">
                  <a:moveTo>
                    <a:pt x="79678" y="72612"/>
                  </a:moveTo>
                  <a:lnTo>
                    <a:pt x="67427" y="68733"/>
                  </a:lnTo>
                  <a:cubicBezTo>
                    <a:pt x="60167" y="66388"/>
                    <a:pt x="47099" y="62690"/>
                    <a:pt x="47099" y="52046"/>
                  </a:cubicBezTo>
                  <a:cubicBezTo>
                    <a:pt x="47099" y="43567"/>
                    <a:pt x="56718" y="37614"/>
                    <a:pt x="74324" y="37614"/>
                  </a:cubicBezTo>
                  <a:cubicBezTo>
                    <a:pt x="86085" y="38079"/>
                    <a:pt x="97746" y="39896"/>
                    <a:pt x="109081" y="43026"/>
                  </a:cubicBezTo>
                  <a:lnTo>
                    <a:pt x="109081" y="5592"/>
                  </a:lnTo>
                  <a:cubicBezTo>
                    <a:pt x="94888" y="2071"/>
                    <a:pt x="80331" y="194"/>
                    <a:pt x="65703" y="0"/>
                  </a:cubicBezTo>
                  <a:cubicBezTo>
                    <a:pt x="24684" y="0"/>
                    <a:pt x="0" y="22009"/>
                    <a:pt x="0" y="54752"/>
                  </a:cubicBezTo>
                  <a:cubicBezTo>
                    <a:pt x="0" y="83797"/>
                    <a:pt x="20691" y="98229"/>
                    <a:pt x="45375" y="105986"/>
                  </a:cubicBezTo>
                  <a:cubicBezTo>
                    <a:pt x="48188" y="106888"/>
                    <a:pt x="52272" y="108151"/>
                    <a:pt x="54994" y="109143"/>
                  </a:cubicBezTo>
                  <a:cubicBezTo>
                    <a:pt x="65975" y="112571"/>
                    <a:pt x="74778" y="117622"/>
                    <a:pt x="74778" y="126462"/>
                  </a:cubicBezTo>
                  <a:cubicBezTo>
                    <a:pt x="74778" y="135301"/>
                    <a:pt x="64614" y="142878"/>
                    <a:pt x="42471" y="142878"/>
                  </a:cubicBezTo>
                  <a:cubicBezTo>
                    <a:pt x="28250" y="142457"/>
                    <a:pt x="14130" y="140275"/>
                    <a:pt x="454" y="136384"/>
                  </a:cubicBezTo>
                  <a:lnTo>
                    <a:pt x="454" y="176704"/>
                  </a:lnTo>
                  <a:cubicBezTo>
                    <a:pt x="16281" y="179724"/>
                    <a:pt x="32343" y="181324"/>
                    <a:pt x="48460" y="181484"/>
                  </a:cubicBezTo>
                  <a:cubicBezTo>
                    <a:pt x="82491" y="181484"/>
                    <a:pt x="121060" y="166691"/>
                    <a:pt x="121060" y="122673"/>
                  </a:cubicBezTo>
                  <a:cubicBezTo>
                    <a:pt x="121060" y="101296"/>
                    <a:pt x="107901" y="81632"/>
                    <a:pt x="79043" y="7261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9" name="Freeform 29">
              <a:extLst>
                <a:ext uri="{FF2B5EF4-FFF2-40B4-BE49-F238E27FC236}">
                  <a16:creationId xmlns:a16="http://schemas.microsoft.com/office/drawing/2014/main" id="{62CA1BBC-594E-0B3B-ACB5-5180E647EB68}"/>
                </a:ext>
              </a:extLst>
            </p:cNvPr>
            <p:cNvSpPr/>
            <p:nvPr/>
          </p:nvSpPr>
          <p:spPr>
            <a:xfrm>
              <a:off x="7202835" y="3063878"/>
              <a:ext cx="44194" cy="88432"/>
            </a:xfrm>
            <a:custGeom>
              <a:avLst/>
              <a:gdLst>
                <a:gd name="connsiteX0" fmla="*/ 22143 w 44194"/>
                <a:gd name="connsiteY0" fmla="*/ 0 h 88432"/>
                <a:gd name="connsiteX1" fmla="*/ 0 w 44194"/>
                <a:gd name="connsiteY1" fmla="*/ 21919 h 88432"/>
                <a:gd name="connsiteX2" fmla="*/ 0 w 44194"/>
                <a:gd name="connsiteY2" fmla="*/ 67831 h 88432"/>
                <a:gd name="connsiteX3" fmla="*/ 23514 w 44194"/>
                <a:gd name="connsiteY3" fmla="*/ 88387 h 88432"/>
                <a:gd name="connsiteX4" fmla="*/ 44195 w 44194"/>
                <a:gd name="connsiteY4" fmla="*/ 67831 h 88432"/>
                <a:gd name="connsiteX5" fmla="*/ 44195 w 44194"/>
                <a:gd name="connsiteY5" fmla="*/ 21919 h 88432"/>
                <a:gd name="connsiteX6" fmla="*/ 22143 w 44194"/>
                <a:gd name="connsiteY6" fmla="*/ 0 h 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94" h="88432">
                  <a:moveTo>
                    <a:pt x="22143" y="0"/>
                  </a:moveTo>
                  <a:cubicBezTo>
                    <a:pt x="9949" y="0"/>
                    <a:pt x="50" y="9799"/>
                    <a:pt x="0" y="21919"/>
                  </a:cubicBezTo>
                  <a:lnTo>
                    <a:pt x="0" y="67831"/>
                  </a:lnTo>
                  <a:cubicBezTo>
                    <a:pt x="782" y="79961"/>
                    <a:pt x="11310" y="89165"/>
                    <a:pt x="23514" y="88387"/>
                  </a:cubicBezTo>
                  <a:cubicBezTo>
                    <a:pt x="34627" y="87679"/>
                    <a:pt x="43483" y="78877"/>
                    <a:pt x="44195" y="67831"/>
                  </a:cubicBezTo>
                  <a:lnTo>
                    <a:pt x="44195" y="21919"/>
                  </a:lnTo>
                  <a:cubicBezTo>
                    <a:pt x="44195" y="9813"/>
                    <a:pt x="34321" y="0"/>
                    <a:pt x="22143"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0" name="Freeform 30">
              <a:extLst>
                <a:ext uri="{FF2B5EF4-FFF2-40B4-BE49-F238E27FC236}">
                  <a16:creationId xmlns:a16="http://schemas.microsoft.com/office/drawing/2014/main" id="{51B57147-07A3-179D-3B44-669E31BA0779}"/>
                </a:ext>
              </a:extLst>
            </p:cNvPr>
            <p:cNvSpPr/>
            <p:nvPr/>
          </p:nvSpPr>
          <p:spPr>
            <a:xfrm>
              <a:off x="7324348" y="3003533"/>
              <a:ext cx="44104" cy="150094"/>
            </a:xfrm>
            <a:custGeom>
              <a:avLst/>
              <a:gdLst>
                <a:gd name="connsiteX0" fmla="*/ 22052 w 44104"/>
                <a:gd name="connsiteY0" fmla="*/ 150094 h 150094"/>
                <a:gd name="connsiteX1" fmla="*/ 44104 w 44104"/>
                <a:gd name="connsiteY1" fmla="*/ 128176 h 150094"/>
                <a:gd name="connsiteX2" fmla="*/ 44104 w 44104"/>
                <a:gd name="connsiteY2" fmla="*/ 21919 h 150094"/>
                <a:gd name="connsiteX3" fmla="*/ 22052 w 44104"/>
                <a:gd name="connsiteY3" fmla="*/ 0 h 150094"/>
                <a:gd name="connsiteX4" fmla="*/ 0 w 44104"/>
                <a:gd name="connsiteY4" fmla="*/ 21919 h 150094"/>
                <a:gd name="connsiteX5" fmla="*/ 0 w 44104"/>
                <a:gd name="connsiteY5" fmla="*/ 128176 h 150094"/>
                <a:gd name="connsiteX6" fmla="*/ 22052 w 44104"/>
                <a:gd name="connsiteY6" fmla="*/ 150094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22052" y="150094"/>
                  </a:moveTo>
                  <a:cubicBezTo>
                    <a:pt x="34231" y="150094"/>
                    <a:pt x="44104" y="140281"/>
                    <a:pt x="44104" y="128176"/>
                  </a:cubicBezTo>
                  <a:lnTo>
                    <a:pt x="44104" y="21919"/>
                  </a:lnTo>
                  <a:cubicBezTo>
                    <a:pt x="44104" y="9813"/>
                    <a:pt x="34231" y="0"/>
                    <a:pt x="22052" y="0"/>
                  </a:cubicBezTo>
                  <a:cubicBezTo>
                    <a:pt x="9873" y="0"/>
                    <a:pt x="0" y="9813"/>
                    <a:pt x="0" y="21919"/>
                  </a:cubicBezTo>
                  <a:lnTo>
                    <a:pt x="0" y="128176"/>
                  </a:lnTo>
                  <a:cubicBezTo>
                    <a:pt x="0" y="140281"/>
                    <a:pt x="9873" y="150094"/>
                    <a:pt x="22052" y="150094"/>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1" name="Freeform 31">
              <a:extLst>
                <a:ext uri="{FF2B5EF4-FFF2-40B4-BE49-F238E27FC236}">
                  <a16:creationId xmlns:a16="http://schemas.microsoft.com/office/drawing/2014/main" id="{D2F4977B-6C3A-1749-28D3-74067758D800}"/>
                </a:ext>
              </a:extLst>
            </p:cNvPr>
            <p:cNvSpPr/>
            <p:nvPr/>
          </p:nvSpPr>
          <p:spPr>
            <a:xfrm>
              <a:off x="7445589" y="2921000"/>
              <a:ext cx="44104" cy="276375"/>
            </a:xfrm>
            <a:custGeom>
              <a:avLst/>
              <a:gdLst>
                <a:gd name="connsiteX0" fmla="*/ 22052 w 44104"/>
                <a:gd name="connsiteY0" fmla="*/ 0 h 276375"/>
                <a:gd name="connsiteX1" fmla="*/ 0 w 44104"/>
                <a:gd name="connsiteY1" fmla="*/ 21919 h 276375"/>
                <a:gd name="connsiteX2" fmla="*/ 0 w 44104"/>
                <a:gd name="connsiteY2" fmla="*/ 254457 h 276375"/>
                <a:gd name="connsiteX3" fmla="*/ 22052 w 44104"/>
                <a:gd name="connsiteY3" fmla="*/ 276376 h 276375"/>
                <a:gd name="connsiteX4" fmla="*/ 44104 w 44104"/>
                <a:gd name="connsiteY4" fmla="*/ 254457 h 276375"/>
                <a:gd name="connsiteX5" fmla="*/ 44104 w 44104"/>
                <a:gd name="connsiteY5" fmla="*/ 21919 h 276375"/>
                <a:gd name="connsiteX6" fmla="*/ 22052 w 44104"/>
                <a:gd name="connsiteY6" fmla="*/ 0 h 2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276375">
                  <a:moveTo>
                    <a:pt x="22052" y="0"/>
                  </a:moveTo>
                  <a:cubicBezTo>
                    <a:pt x="9873" y="0"/>
                    <a:pt x="0" y="9813"/>
                    <a:pt x="0" y="21919"/>
                  </a:cubicBezTo>
                  <a:lnTo>
                    <a:pt x="0" y="254457"/>
                  </a:lnTo>
                  <a:cubicBezTo>
                    <a:pt x="0" y="266563"/>
                    <a:pt x="9873" y="276376"/>
                    <a:pt x="22052" y="276376"/>
                  </a:cubicBezTo>
                  <a:cubicBezTo>
                    <a:pt x="34231" y="276376"/>
                    <a:pt x="44104" y="266563"/>
                    <a:pt x="44104" y="254457"/>
                  </a:cubicBezTo>
                  <a:lnTo>
                    <a:pt x="44104" y="21919"/>
                  </a:lnTo>
                  <a:cubicBezTo>
                    <a:pt x="44104" y="9813"/>
                    <a:pt x="34231" y="0"/>
                    <a:pt x="22052"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2" name="Freeform 32">
              <a:extLst>
                <a:ext uri="{FF2B5EF4-FFF2-40B4-BE49-F238E27FC236}">
                  <a16:creationId xmlns:a16="http://schemas.microsoft.com/office/drawing/2014/main" id="{7539BE40-6861-0AFB-E72A-25B2630122C7}"/>
                </a:ext>
              </a:extLst>
            </p:cNvPr>
            <p:cNvSpPr/>
            <p:nvPr/>
          </p:nvSpPr>
          <p:spPr>
            <a:xfrm>
              <a:off x="7566921" y="3003533"/>
              <a:ext cx="44104" cy="150094"/>
            </a:xfrm>
            <a:custGeom>
              <a:avLst/>
              <a:gdLst>
                <a:gd name="connsiteX0" fmla="*/ 44104 w 44104"/>
                <a:gd name="connsiteY0" fmla="*/ 128176 h 150094"/>
                <a:gd name="connsiteX1" fmla="*/ 44104 w 44104"/>
                <a:gd name="connsiteY1" fmla="*/ 21919 h 150094"/>
                <a:gd name="connsiteX2" fmla="*/ 22052 w 44104"/>
                <a:gd name="connsiteY2" fmla="*/ 0 h 150094"/>
                <a:gd name="connsiteX3" fmla="*/ 0 w 44104"/>
                <a:gd name="connsiteY3" fmla="*/ 21919 h 150094"/>
                <a:gd name="connsiteX4" fmla="*/ 0 w 44104"/>
                <a:gd name="connsiteY4" fmla="*/ 128176 h 150094"/>
                <a:gd name="connsiteX5" fmla="*/ 22052 w 44104"/>
                <a:gd name="connsiteY5" fmla="*/ 150094 h 150094"/>
                <a:gd name="connsiteX6" fmla="*/ 44104 w 44104"/>
                <a:gd name="connsiteY6" fmla="*/ 128176 h 15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04" h="150094">
                  <a:moveTo>
                    <a:pt x="44104" y="128176"/>
                  </a:moveTo>
                  <a:lnTo>
                    <a:pt x="44104" y="21919"/>
                  </a:lnTo>
                  <a:cubicBezTo>
                    <a:pt x="44104" y="9813"/>
                    <a:pt x="34231" y="0"/>
                    <a:pt x="22052" y="0"/>
                  </a:cubicBezTo>
                  <a:cubicBezTo>
                    <a:pt x="9874" y="0"/>
                    <a:pt x="0" y="9813"/>
                    <a:pt x="0" y="21919"/>
                  </a:cubicBezTo>
                  <a:lnTo>
                    <a:pt x="0" y="128176"/>
                  </a:lnTo>
                  <a:cubicBezTo>
                    <a:pt x="0" y="140281"/>
                    <a:pt x="9874" y="150094"/>
                    <a:pt x="22052" y="150094"/>
                  </a:cubicBezTo>
                  <a:cubicBezTo>
                    <a:pt x="34231" y="150094"/>
                    <a:pt x="44104" y="140281"/>
                    <a:pt x="44104" y="128176"/>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3" name="Freeform 33">
              <a:extLst>
                <a:ext uri="{FF2B5EF4-FFF2-40B4-BE49-F238E27FC236}">
                  <a16:creationId xmlns:a16="http://schemas.microsoft.com/office/drawing/2014/main" id="{8726BE87-6F3D-1887-CD70-E89DF7FE7BFC}"/>
                </a:ext>
              </a:extLst>
            </p:cNvPr>
            <p:cNvSpPr/>
            <p:nvPr/>
          </p:nvSpPr>
          <p:spPr>
            <a:xfrm>
              <a:off x="7687800" y="3063876"/>
              <a:ext cx="44104" cy="89751"/>
            </a:xfrm>
            <a:custGeom>
              <a:avLst/>
              <a:gdLst>
                <a:gd name="connsiteX0" fmla="*/ 22415 w 44104"/>
                <a:gd name="connsiteY0" fmla="*/ 2 h 89751"/>
                <a:gd name="connsiteX1" fmla="*/ 0 w 44104"/>
                <a:gd name="connsiteY1" fmla="*/ 21738 h 89751"/>
                <a:gd name="connsiteX2" fmla="*/ 0 w 44104"/>
                <a:gd name="connsiteY2" fmla="*/ 21921 h 89751"/>
                <a:gd name="connsiteX3" fmla="*/ 0 w 44104"/>
                <a:gd name="connsiteY3" fmla="*/ 67833 h 89751"/>
                <a:gd name="connsiteX4" fmla="*/ 22052 w 44104"/>
                <a:gd name="connsiteY4" fmla="*/ 89752 h 89751"/>
                <a:gd name="connsiteX5" fmla="*/ 44104 w 44104"/>
                <a:gd name="connsiteY5" fmla="*/ 67833 h 89751"/>
                <a:gd name="connsiteX6" fmla="*/ 44104 w 44104"/>
                <a:gd name="connsiteY6" fmla="*/ 21921 h 89751"/>
                <a:gd name="connsiteX7" fmla="*/ 22143 w 44104"/>
                <a:gd name="connsiteY7" fmla="*/ 2 h 89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04" h="89751">
                  <a:moveTo>
                    <a:pt x="22415" y="2"/>
                  </a:moveTo>
                  <a:cubicBezTo>
                    <a:pt x="10191" y="-148"/>
                    <a:pt x="154" y="9584"/>
                    <a:pt x="0" y="21738"/>
                  </a:cubicBezTo>
                  <a:cubicBezTo>
                    <a:pt x="0" y="21799"/>
                    <a:pt x="0" y="21860"/>
                    <a:pt x="0" y="21921"/>
                  </a:cubicBezTo>
                  <a:lnTo>
                    <a:pt x="0" y="67833"/>
                  </a:lnTo>
                  <a:cubicBezTo>
                    <a:pt x="0" y="79939"/>
                    <a:pt x="9874" y="89752"/>
                    <a:pt x="22052" y="89752"/>
                  </a:cubicBezTo>
                  <a:cubicBezTo>
                    <a:pt x="34231" y="89752"/>
                    <a:pt x="44104" y="79939"/>
                    <a:pt x="44104" y="67833"/>
                  </a:cubicBezTo>
                  <a:lnTo>
                    <a:pt x="44104" y="21921"/>
                  </a:lnTo>
                  <a:cubicBezTo>
                    <a:pt x="44104" y="9850"/>
                    <a:pt x="34285" y="51"/>
                    <a:pt x="22143" y="2"/>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4" name="Freeform 34">
              <a:extLst>
                <a:ext uri="{FF2B5EF4-FFF2-40B4-BE49-F238E27FC236}">
                  <a16:creationId xmlns:a16="http://schemas.microsoft.com/office/drawing/2014/main" id="{EB3564BA-B2F9-645B-AD4D-30EC3199A221}"/>
                </a:ext>
              </a:extLst>
            </p:cNvPr>
            <p:cNvSpPr/>
            <p:nvPr/>
          </p:nvSpPr>
          <p:spPr>
            <a:xfrm>
              <a:off x="7809447" y="3002127"/>
              <a:ext cx="44107" cy="151500"/>
            </a:xfrm>
            <a:custGeom>
              <a:avLst/>
              <a:gdLst>
                <a:gd name="connsiteX0" fmla="*/ 22009 w 44107"/>
                <a:gd name="connsiteY0" fmla="*/ 151500 h 151500"/>
                <a:gd name="connsiteX1" fmla="*/ 44061 w 44107"/>
                <a:gd name="connsiteY1" fmla="*/ 129582 h 151500"/>
                <a:gd name="connsiteX2" fmla="*/ 44061 w 44107"/>
                <a:gd name="connsiteY2" fmla="*/ 23325 h 151500"/>
                <a:gd name="connsiteX3" fmla="*/ 23470 w 44107"/>
                <a:gd name="connsiteY3" fmla="*/ 46 h 151500"/>
                <a:gd name="connsiteX4" fmla="*/ 48 w 44107"/>
                <a:gd name="connsiteY4" fmla="*/ 20514 h 151500"/>
                <a:gd name="connsiteX5" fmla="*/ 48 w 44107"/>
                <a:gd name="connsiteY5" fmla="*/ 23325 h 151500"/>
                <a:gd name="connsiteX6" fmla="*/ 48 w 44107"/>
                <a:gd name="connsiteY6" fmla="*/ 129582 h 151500"/>
                <a:gd name="connsiteX7" fmla="*/ 21918 w 44107"/>
                <a:gd name="connsiteY7" fmla="*/ 151500 h 151500"/>
                <a:gd name="connsiteX8" fmla="*/ 22009 w 44107"/>
                <a:gd name="connsiteY8" fmla="*/ 151500 h 15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151500">
                  <a:moveTo>
                    <a:pt x="22009" y="151500"/>
                  </a:moveTo>
                  <a:cubicBezTo>
                    <a:pt x="34188" y="151500"/>
                    <a:pt x="44061" y="141688"/>
                    <a:pt x="44061" y="129582"/>
                  </a:cubicBezTo>
                  <a:lnTo>
                    <a:pt x="44061" y="23325"/>
                  </a:lnTo>
                  <a:cubicBezTo>
                    <a:pt x="44841" y="11244"/>
                    <a:pt x="35621" y="822"/>
                    <a:pt x="23470" y="46"/>
                  </a:cubicBezTo>
                  <a:cubicBezTo>
                    <a:pt x="11319" y="-730"/>
                    <a:pt x="828" y="8434"/>
                    <a:pt x="48" y="20514"/>
                  </a:cubicBezTo>
                  <a:cubicBezTo>
                    <a:pt x="-16" y="21451"/>
                    <a:pt x="-16" y="22389"/>
                    <a:pt x="48" y="23325"/>
                  </a:cubicBezTo>
                  <a:lnTo>
                    <a:pt x="48" y="129582"/>
                  </a:lnTo>
                  <a:cubicBezTo>
                    <a:pt x="-7" y="141637"/>
                    <a:pt x="9785" y="151451"/>
                    <a:pt x="21918" y="151500"/>
                  </a:cubicBezTo>
                  <a:cubicBezTo>
                    <a:pt x="21945" y="151500"/>
                    <a:pt x="21982" y="151500"/>
                    <a:pt x="22009" y="15150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5" name="Freeform 35">
              <a:extLst>
                <a:ext uri="{FF2B5EF4-FFF2-40B4-BE49-F238E27FC236}">
                  <a16:creationId xmlns:a16="http://schemas.microsoft.com/office/drawing/2014/main" id="{0B4EEF7D-1D1F-7611-2AD6-3168E2EE165C}"/>
                </a:ext>
              </a:extLst>
            </p:cNvPr>
            <p:cNvSpPr/>
            <p:nvPr/>
          </p:nvSpPr>
          <p:spPr>
            <a:xfrm>
              <a:off x="7930779" y="2919593"/>
              <a:ext cx="44108" cy="279187"/>
            </a:xfrm>
            <a:custGeom>
              <a:avLst/>
              <a:gdLst>
                <a:gd name="connsiteX0" fmla="*/ 44061 w 44108"/>
                <a:gd name="connsiteY0" fmla="*/ 255863 h 279187"/>
                <a:gd name="connsiteX1" fmla="*/ 44061 w 44108"/>
                <a:gd name="connsiteY1" fmla="*/ 23325 h 279187"/>
                <a:gd name="connsiteX2" fmla="*/ 23470 w 44108"/>
                <a:gd name="connsiteY2" fmla="*/ 46 h 279187"/>
                <a:gd name="connsiteX3" fmla="*/ 48 w 44108"/>
                <a:gd name="connsiteY3" fmla="*/ 20514 h 279187"/>
                <a:gd name="connsiteX4" fmla="*/ 48 w 44108"/>
                <a:gd name="connsiteY4" fmla="*/ 23325 h 279187"/>
                <a:gd name="connsiteX5" fmla="*/ 48 w 44108"/>
                <a:gd name="connsiteY5" fmla="*/ 255863 h 279187"/>
                <a:gd name="connsiteX6" fmla="*/ 20639 w 44108"/>
                <a:gd name="connsiteY6" fmla="*/ 279142 h 279187"/>
                <a:gd name="connsiteX7" fmla="*/ 44061 w 44108"/>
                <a:gd name="connsiteY7" fmla="*/ 258674 h 279187"/>
                <a:gd name="connsiteX8" fmla="*/ 44061 w 44108"/>
                <a:gd name="connsiteY8" fmla="*/ 255863 h 27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8" h="279187">
                  <a:moveTo>
                    <a:pt x="44061" y="255863"/>
                  </a:moveTo>
                  <a:lnTo>
                    <a:pt x="44061" y="23325"/>
                  </a:lnTo>
                  <a:cubicBezTo>
                    <a:pt x="44842" y="11244"/>
                    <a:pt x="35621" y="822"/>
                    <a:pt x="23470" y="46"/>
                  </a:cubicBezTo>
                  <a:cubicBezTo>
                    <a:pt x="11319" y="-730"/>
                    <a:pt x="828" y="8434"/>
                    <a:pt x="48" y="20514"/>
                  </a:cubicBezTo>
                  <a:cubicBezTo>
                    <a:pt x="-16" y="21450"/>
                    <a:pt x="-16" y="22389"/>
                    <a:pt x="48" y="23325"/>
                  </a:cubicBezTo>
                  <a:lnTo>
                    <a:pt x="48" y="255863"/>
                  </a:lnTo>
                  <a:cubicBezTo>
                    <a:pt x="-733" y="267944"/>
                    <a:pt x="8487" y="278366"/>
                    <a:pt x="20639" y="279142"/>
                  </a:cubicBezTo>
                  <a:cubicBezTo>
                    <a:pt x="32790" y="279919"/>
                    <a:pt x="43281" y="270754"/>
                    <a:pt x="44061" y="258674"/>
                  </a:cubicBezTo>
                  <a:cubicBezTo>
                    <a:pt x="44125" y="257737"/>
                    <a:pt x="44125" y="256799"/>
                    <a:pt x="44061" y="255863"/>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6" name="Freeform 36">
              <a:extLst>
                <a:ext uri="{FF2B5EF4-FFF2-40B4-BE49-F238E27FC236}">
                  <a16:creationId xmlns:a16="http://schemas.microsoft.com/office/drawing/2014/main" id="{9A55B643-50C9-ECA1-F047-7AF4A01DADB7}"/>
                </a:ext>
              </a:extLst>
            </p:cNvPr>
            <p:cNvSpPr/>
            <p:nvPr/>
          </p:nvSpPr>
          <p:spPr>
            <a:xfrm>
              <a:off x="8051886" y="3003443"/>
              <a:ext cx="44285" cy="150187"/>
            </a:xfrm>
            <a:custGeom>
              <a:avLst/>
              <a:gdLst>
                <a:gd name="connsiteX0" fmla="*/ 21961 w 44285"/>
                <a:gd name="connsiteY0" fmla="*/ 150185 h 150187"/>
                <a:gd name="connsiteX1" fmla="*/ 44286 w 44285"/>
                <a:gd name="connsiteY1" fmla="*/ 128720 h 150187"/>
                <a:gd name="connsiteX2" fmla="*/ 44286 w 44285"/>
                <a:gd name="connsiteY2" fmla="*/ 128266 h 150187"/>
                <a:gd name="connsiteX3" fmla="*/ 44286 w 44285"/>
                <a:gd name="connsiteY3" fmla="*/ 22009 h 150187"/>
                <a:gd name="connsiteX4" fmla="*/ 22143 w 44285"/>
                <a:gd name="connsiteY4" fmla="*/ 0 h 150187"/>
                <a:gd name="connsiteX5" fmla="*/ 0 w 44285"/>
                <a:gd name="connsiteY5" fmla="*/ 22009 h 150187"/>
                <a:gd name="connsiteX6" fmla="*/ 0 w 44285"/>
                <a:gd name="connsiteY6" fmla="*/ 128266 h 150187"/>
                <a:gd name="connsiteX7" fmla="*/ 22052 w 44285"/>
                <a:gd name="connsiteY7" fmla="*/ 150185 h 15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285" h="150187">
                  <a:moveTo>
                    <a:pt x="21961" y="150185"/>
                  </a:moveTo>
                  <a:cubicBezTo>
                    <a:pt x="34086" y="150384"/>
                    <a:pt x="44086" y="140774"/>
                    <a:pt x="44286" y="128720"/>
                  </a:cubicBezTo>
                  <a:cubicBezTo>
                    <a:pt x="44286" y="128569"/>
                    <a:pt x="44286" y="128417"/>
                    <a:pt x="44286" y="128266"/>
                  </a:cubicBezTo>
                  <a:lnTo>
                    <a:pt x="44286" y="22009"/>
                  </a:lnTo>
                  <a:cubicBezTo>
                    <a:pt x="44286" y="9854"/>
                    <a:pt x="34376" y="0"/>
                    <a:pt x="22143" y="0"/>
                  </a:cubicBezTo>
                  <a:cubicBezTo>
                    <a:pt x="9910" y="0"/>
                    <a:pt x="0" y="9854"/>
                    <a:pt x="0" y="22009"/>
                  </a:cubicBezTo>
                  <a:lnTo>
                    <a:pt x="0" y="128266"/>
                  </a:lnTo>
                  <a:cubicBezTo>
                    <a:pt x="0" y="140372"/>
                    <a:pt x="9874" y="150185"/>
                    <a:pt x="22052" y="150185"/>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sp>
          <p:nvSpPr>
            <p:cNvPr id="17" name="Freeform 37">
              <a:extLst>
                <a:ext uri="{FF2B5EF4-FFF2-40B4-BE49-F238E27FC236}">
                  <a16:creationId xmlns:a16="http://schemas.microsoft.com/office/drawing/2014/main" id="{46A6ACD1-E596-9055-243C-B9CF5CFB813D}"/>
                </a:ext>
              </a:extLst>
            </p:cNvPr>
            <p:cNvSpPr/>
            <p:nvPr/>
          </p:nvSpPr>
          <p:spPr>
            <a:xfrm>
              <a:off x="8173172" y="3063878"/>
              <a:ext cx="44107" cy="91156"/>
            </a:xfrm>
            <a:custGeom>
              <a:avLst/>
              <a:gdLst>
                <a:gd name="connsiteX0" fmla="*/ 22007 w 44107"/>
                <a:gd name="connsiteY0" fmla="*/ 0 h 91156"/>
                <a:gd name="connsiteX1" fmla="*/ 46 w 44107"/>
                <a:gd name="connsiteY1" fmla="*/ 21829 h 91156"/>
                <a:gd name="connsiteX2" fmla="*/ 46 w 44107"/>
                <a:gd name="connsiteY2" fmla="*/ 21919 h 91156"/>
                <a:gd name="connsiteX3" fmla="*/ 46 w 44107"/>
                <a:gd name="connsiteY3" fmla="*/ 67831 h 91156"/>
                <a:gd name="connsiteX4" fmla="*/ 20637 w 44107"/>
                <a:gd name="connsiteY4" fmla="*/ 91110 h 91156"/>
                <a:gd name="connsiteX5" fmla="*/ 44059 w 44107"/>
                <a:gd name="connsiteY5" fmla="*/ 70642 h 91156"/>
                <a:gd name="connsiteX6" fmla="*/ 44059 w 44107"/>
                <a:gd name="connsiteY6" fmla="*/ 67831 h 91156"/>
                <a:gd name="connsiteX7" fmla="*/ 44059 w 44107"/>
                <a:gd name="connsiteY7" fmla="*/ 21919 h 91156"/>
                <a:gd name="connsiteX8" fmla="*/ 22007 w 44107"/>
                <a:gd name="connsiteY8" fmla="*/ 0 h 9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107" h="91156">
                  <a:moveTo>
                    <a:pt x="22007" y="0"/>
                  </a:moveTo>
                  <a:cubicBezTo>
                    <a:pt x="9874" y="0"/>
                    <a:pt x="46" y="9773"/>
                    <a:pt x="46" y="21829"/>
                  </a:cubicBezTo>
                  <a:cubicBezTo>
                    <a:pt x="46" y="21858"/>
                    <a:pt x="46" y="21889"/>
                    <a:pt x="46" y="21919"/>
                  </a:cubicBezTo>
                  <a:lnTo>
                    <a:pt x="46" y="67831"/>
                  </a:lnTo>
                  <a:cubicBezTo>
                    <a:pt x="-734" y="79912"/>
                    <a:pt x="8486" y="90334"/>
                    <a:pt x="20637" y="91110"/>
                  </a:cubicBezTo>
                  <a:cubicBezTo>
                    <a:pt x="32789" y="91887"/>
                    <a:pt x="43279" y="82722"/>
                    <a:pt x="44059" y="70642"/>
                  </a:cubicBezTo>
                  <a:cubicBezTo>
                    <a:pt x="44123" y="69705"/>
                    <a:pt x="44123" y="68767"/>
                    <a:pt x="44059" y="67831"/>
                  </a:cubicBezTo>
                  <a:lnTo>
                    <a:pt x="44059" y="21919"/>
                  </a:lnTo>
                  <a:cubicBezTo>
                    <a:pt x="44059" y="9813"/>
                    <a:pt x="34186" y="0"/>
                    <a:pt x="22007" y="0"/>
                  </a:cubicBezTo>
                </a:path>
              </a:pathLst>
            </a:custGeom>
            <a:grpFill/>
            <a:ln w="9034" cap="flat">
              <a:noFill/>
              <a:prstDash val="solid"/>
              <a:miter/>
            </a:ln>
          </p:spPr>
          <p:txBody>
            <a:bodyPr rtlCol="0" anchor="ctr"/>
            <a:lstStyle/>
            <a:p>
              <a:pPr marL="0" marR="0" lvl="0" indent="0" algn="l" defTabSz="60955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7182D"/>
                </a:solidFill>
                <a:effectLst/>
                <a:uLnTx/>
                <a:uFillTx/>
                <a:latin typeface="CiscoSansTT" panose="020B0503020201020303"/>
                <a:ea typeface="ＭＳ Ｐゴシック" charset="0"/>
              </a:endParaRPr>
            </a:p>
          </p:txBody>
        </p:sp>
      </p:grpSp>
    </p:spTree>
    <p:extLst>
      <p:ext uri="{BB962C8B-B14F-4D97-AF65-F5344CB8AC3E}">
        <p14:creationId xmlns:p14="http://schemas.microsoft.com/office/powerpoint/2010/main" val="96126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BC8FEA-B40C-2543-B062-CA5CD0EF6213}" type="datetimeFigureOut">
              <a:rPr lang="en-US" smtClean="0"/>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353714997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BC8FEA-B40C-2543-B062-CA5CD0EF6213}" type="datetimeFigureOut">
              <a:rPr lang="en-US" smtClean="0"/>
              <a:t>9/28/25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4068786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Event Only Title Slide 1, Two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218122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82746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436086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436086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214960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Event Only Title Slide 2, Four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Tree>
    <p:extLst>
      <p:ext uri="{BB962C8B-B14F-4D97-AF65-F5344CB8AC3E}">
        <p14:creationId xmlns:p14="http://schemas.microsoft.com/office/powerpoint/2010/main" val="150815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Event Only Title Slide 3, Six Speak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1BA1A5-BDA4-7FEA-3EC4-1DBB3AD00F15}"/>
              </a:ext>
            </a:extLst>
          </p:cNvPr>
          <p:cNvSpPr>
            <a:spLocks noGrp="1"/>
          </p:cNvSpPr>
          <p:nvPr>
            <p:ph type="title" hasCustomPrompt="1"/>
          </p:nvPr>
        </p:nvSpPr>
        <p:spPr>
          <a:xfrm>
            <a:off x="323850" y="1556884"/>
            <a:ext cx="6656388" cy="1554169"/>
          </a:xfrm>
        </p:spPr>
        <p:txBody>
          <a:bodyPr anchor="b" anchorCtr="0"/>
          <a:lstStyle>
            <a:lvl1pPr>
              <a:defRPr sz="3600"/>
            </a:lvl1pPr>
          </a:lstStyle>
          <a:p>
            <a:r>
              <a:rPr lang="en-US" dirty="0"/>
              <a:t>Presentation Title</a:t>
            </a:r>
          </a:p>
        </p:txBody>
      </p:sp>
      <p:sp>
        <p:nvSpPr>
          <p:cNvPr id="11" name="Text Placeholder 10">
            <a:extLst>
              <a:ext uri="{FF2B5EF4-FFF2-40B4-BE49-F238E27FC236}">
                <a16:creationId xmlns:a16="http://schemas.microsoft.com/office/drawing/2014/main" id="{4DBA1600-2171-A996-0ADC-8B8C7BC4DEAA}"/>
              </a:ext>
            </a:extLst>
          </p:cNvPr>
          <p:cNvSpPr>
            <a:spLocks noGrp="1"/>
          </p:cNvSpPr>
          <p:nvPr>
            <p:ph type="body" sz="quarter" idx="13" hasCustomPrompt="1"/>
          </p:nvPr>
        </p:nvSpPr>
        <p:spPr>
          <a:xfrm>
            <a:off x="323850" y="3203123"/>
            <a:ext cx="6656388" cy="223837"/>
          </a:xfrm>
          <a:noFill/>
        </p:spPr>
        <p:txBody>
          <a:bodyPr/>
          <a:lstStyle>
            <a:lvl1pPr marL="0" indent="0">
              <a:buNone/>
              <a:defRPr lang="en-US" sz="1600" b="0" kern="1200" dirty="0">
                <a:solidFill>
                  <a:schemeClr val="bg1"/>
                </a:solidFill>
                <a:latin typeface="+mn-lt"/>
                <a:ea typeface="ＭＳ Ｐゴシック" charset="0"/>
                <a:cs typeface="CiscoSans"/>
              </a:defRPr>
            </a:lvl1pPr>
          </a:lstStyle>
          <a:p>
            <a:pPr marL="0" lvl="0" indent="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None/>
            </a:pPr>
            <a:r>
              <a:rPr lang="en-US" dirty="0"/>
              <a:t>Subtitle</a:t>
            </a:r>
          </a:p>
        </p:txBody>
      </p:sp>
      <p:sp>
        <p:nvSpPr>
          <p:cNvPr id="6" name="Text Placeholder 5">
            <a:extLst>
              <a:ext uri="{FF2B5EF4-FFF2-40B4-BE49-F238E27FC236}">
                <a16:creationId xmlns:a16="http://schemas.microsoft.com/office/drawing/2014/main" id="{3C6237E3-CDA3-4826-B416-A9C4ECE19D8D}"/>
              </a:ext>
            </a:extLst>
          </p:cNvPr>
          <p:cNvSpPr>
            <a:spLocks noGrp="1"/>
          </p:cNvSpPr>
          <p:nvPr>
            <p:ph type="body" sz="quarter" idx="11" hasCustomPrompt="1"/>
          </p:nvPr>
        </p:nvSpPr>
        <p:spPr>
          <a:xfrm>
            <a:off x="323850" y="3736526"/>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10" name="Text Placeholder 9">
            <a:extLst>
              <a:ext uri="{FF2B5EF4-FFF2-40B4-BE49-F238E27FC236}">
                <a16:creationId xmlns:a16="http://schemas.microsoft.com/office/drawing/2014/main" id="{5AEFF02C-63AA-C8DF-DF7B-EDA5A3CE61A6}"/>
              </a:ext>
            </a:extLst>
          </p:cNvPr>
          <p:cNvSpPr>
            <a:spLocks noGrp="1"/>
          </p:cNvSpPr>
          <p:nvPr>
            <p:ph type="body" sz="quarter" idx="14" hasCustomPrompt="1"/>
          </p:nvPr>
        </p:nvSpPr>
        <p:spPr>
          <a:xfrm>
            <a:off x="4230687" y="3736526"/>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9" name="Text Placeholder 8">
            <a:extLst>
              <a:ext uri="{FF2B5EF4-FFF2-40B4-BE49-F238E27FC236}">
                <a16:creationId xmlns:a16="http://schemas.microsoft.com/office/drawing/2014/main" id="{943234AB-A4AA-B257-D87A-A9AEED608B7B}"/>
              </a:ext>
            </a:extLst>
          </p:cNvPr>
          <p:cNvSpPr>
            <a:spLocks noGrp="1"/>
          </p:cNvSpPr>
          <p:nvPr>
            <p:ph type="body" sz="quarter" idx="12" hasCustomPrompt="1"/>
          </p:nvPr>
        </p:nvSpPr>
        <p:spPr>
          <a:xfrm>
            <a:off x="323850" y="6364224"/>
            <a:ext cx="3906838" cy="493776"/>
          </a:xfrm>
          <a:noFill/>
        </p:spPr>
        <p:txBody>
          <a:bodyPr/>
          <a:lstStyle>
            <a:lvl1pPr marL="0" indent="0">
              <a:buNone/>
              <a:defRPr sz="1400">
                <a:solidFill>
                  <a:schemeClr val="bg2"/>
                </a:solidFill>
              </a:defRPr>
            </a:lvl1pPr>
          </a:lstStyle>
          <a:p>
            <a:pPr lvl="0"/>
            <a:r>
              <a:rPr lang="en-US" dirty="0"/>
              <a:t>Date</a:t>
            </a:r>
          </a:p>
        </p:txBody>
      </p:sp>
      <p:sp>
        <p:nvSpPr>
          <p:cNvPr id="2" name="Text Placeholder 5">
            <a:extLst>
              <a:ext uri="{FF2B5EF4-FFF2-40B4-BE49-F238E27FC236}">
                <a16:creationId xmlns:a16="http://schemas.microsoft.com/office/drawing/2014/main" id="{975F4503-6E14-DE87-30D2-13904F94B354}"/>
              </a:ext>
            </a:extLst>
          </p:cNvPr>
          <p:cNvSpPr>
            <a:spLocks noGrp="1"/>
          </p:cNvSpPr>
          <p:nvPr>
            <p:ph type="body" sz="quarter" idx="15" hasCustomPrompt="1"/>
          </p:nvPr>
        </p:nvSpPr>
        <p:spPr>
          <a:xfrm>
            <a:off x="323850" y="4363133"/>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4" name="Text Placeholder 9">
            <a:extLst>
              <a:ext uri="{FF2B5EF4-FFF2-40B4-BE49-F238E27FC236}">
                <a16:creationId xmlns:a16="http://schemas.microsoft.com/office/drawing/2014/main" id="{09DECD55-6AA1-8B80-F758-69B1E9337A04}"/>
              </a:ext>
            </a:extLst>
          </p:cNvPr>
          <p:cNvSpPr>
            <a:spLocks noGrp="1"/>
          </p:cNvSpPr>
          <p:nvPr>
            <p:ph type="body" sz="quarter" idx="16" hasCustomPrompt="1"/>
          </p:nvPr>
        </p:nvSpPr>
        <p:spPr>
          <a:xfrm>
            <a:off x="4230687" y="4363133"/>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
        <p:nvSpPr>
          <p:cNvPr id="7" name="Text Placeholder 5">
            <a:extLst>
              <a:ext uri="{FF2B5EF4-FFF2-40B4-BE49-F238E27FC236}">
                <a16:creationId xmlns:a16="http://schemas.microsoft.com/office/drawing/2014/main" id="{B989D1F9-5949-EAFF-931D-8121D6A66AA8}"/>
              </a:ext>
            </a:extLst>
          </p:cNvPr>
          <p:cNvSpPr>
            <a:spLocks noGrp="1"/>
          </p:cNvSpPr>
          <p:nvPr>
            <p:ph type="body" sz="quarter" idx="17" hasCustomPrompt="1"/>
          </p:nvPr>
        </p:nvSpPr>
        <p:spPr>
          <a:xfrm>
            <a:off x="323850" y="4986338"/>
            <a:ext cx="3725863" cy="457200"/>
          </a:xfrm>
          <a:noFill/>
        </p:spPr>
        <p:txBody>
          <a:bodyPr/>
          <a:lstStyle>
            <a:lvl1pPr marL="0" indent="0">
              <a:spcAft>
                <a:spcPts val="0"/>
              </a:spcAft>
              <a:buNone/>
              <a:defRPr sz="1400"/>
            </a:lvl1pPr>
          </a:lstStyle>
          <a:p>
            <a:pPr lvl="0"/>
            <a:r>
              <a:rPr lang="en-US" dirty="0"/>
              <a:t>Speaker Name</a:t>
            </a:r>
          </a:p>
          <a:p>
            <a:pPr lvl="0"/>
            <a:r>
              <a:rPr lang="en-US" dirty="0"/>
              <a:t>Speaker Title placeholder, @social</a:t>
            </a:r>
          </a:p>
        </p:txBody>
      </p:sp>
      <p:sp>
        <p:nvSpPr>
          <p:cNvPr id="8" name="Text Placeholder 9">
            <a:extLst>
              <a:ext uri="{FF2B5EF4-FFF2-40B4-BE49-F238E27FC236}">
                <a16:creationId xmlns:a16="http://schemas.microsoft.com/office/drawing/2014/main" id="{3D1ACE7D-3D09-2D50-1C06-DBAD3893A921}"/>
              </a:ext>
            </a:extLst>
          </p:cNvPr>
          <p:cNvSpPr>
            <a:spLocks noGrp="1"/>
          </p:cNvSpPr>
          <p:nvPr>
            <p:ph type="body" sz="quarter" idx="18" hasCustomPrompt="1"/>
          </p:nvPr>
        </p:nvSpPr>
        <p:spPr>
          <a:xfrm>
            <a:off x="4230687" y="4986338"/>
            <a:ext cx="3727451" cy="457200"/>
          </a:xfrm>
        </p:spPr>
        <p:txBody>
          <a:bodyPr/>
          <a:lstStyle>
            <a:lvl1pPr marL="0" indent="0">
              <a:spcAft>
                <a:spcPts val="0"/>
              </a:spcAft>
              <a:buNone/>
              <a:defRPr lang="en-US" sz="1400" kern="1200" dirty="0">
                <a:solidFill>
                  <a:schemeClr val="bg1"/>
                </a:solidFill>
                <a:latin typeface="+mn-lt"/>
                <a:ea typeface="ＭＳ Ｐゴシック" charset="0"/>
                <a:cs typeface="CiscoSans"/>
              </a:defRPr>
            </a:lvl1pPr>
            <a:lvl2pPr>
              <a:defRPr/>
            </a:lvl2pPr>
            <a:lvl3pPr>
              <a:defRPr/>
            </a:lvl3pPr>
            <a:lvl4pPr>
              <a:defRPr/>
            </a:lvl4pPr>
            <a:lvl5pPr>
              <a:defRPr/>
            </a:lvl5pPr>
          </a:lstStyle>
          <a:p>
            <a:pPr lvl="0"/>
            <a:r>
              <a:rPr lang="en-US" dirty="0"/>
              <a:t>Speaker Name</a:t>
            </a:r>
          </a:p>
          <a:p>
            <a:pPr lvl="0"/>
            <a:r>
              <a:rPr lang="en-US" dirty="0"/>
              <a:t>Speaker Title placeholder, @social</a:t>
            </a:r>
          </a:p>
        </p:txBody>
      </p:sp>
    </p:spTree>
    <p:extLst>
      <p:ext uri="{BB962C8B-B14F-4D97-AF65-F5344CB8AC3E}">
        <p14:creationId xmlns:p14="http://schemas.microsoft.com/office/powerpoint/2010/main" val="192324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A470DCA-01D3-75CC-4B81-AF6AC1F46C85}"/>
              </a:ext>
            </a:extLst>
          </p:cNvPr>
          <p:cNvSpPr>
            <a:spLocks noGrp="1"/>
          </p:cNvSpPr>
          <p:nvPr>
            <p:ph type="title" hasCustomPrompt="1"/>
          </p:nvPr>
        </p:nvSpPr>
        <p:spPr>
          <a:xfrm>
            <a:off x="323850" y="298146"/>
            <a:ext cx="2749550" cy="492443"/>
          </a:xfrm>
        </p:spPr>
        <p:txBody>
          <a:bodyPr/>
          <a:lstStyle>
            <a:lvl1pPr>
              <a:defRPr/>
            </a:lvl1pPr>
          </a:lstStyle>
          <a:p>
            <a:r>
              <a:rPr lang="en-US" dirty="0"/>
              <a:t>Agenda</a:t>
            </a:r>
          </a:p>
        </p:txBody>
      </p:sp>
      <p:sp>
        <p:nvSpPr>
          <p:cNvPr id="4" name="Text Placeholder 3">
            <a:extLst>
              <a:ext uri="{FF2B5EF4-FFF2-40B4-BE49-F238E27FC236}">
                <a16:creationId xmlns:a16="http://schemas.microsoft.com/office/drawing/2014/main" id="{BD66DE8E-18DA-4564-080D-AD4F9F492D6B}"/>
              </a:ext>
            </a:extLst>
          </p:cNvPr>
          <p:cNvSpPr>
            <a:spLocks noGrp="1"/>
          </p:cNvSpPr>
          <p:nvPr>
            <p:ph type="body" sz="quarter" idx="20" hasCustomPrompt="1"/>
          </p:nvPr>
        </p:nvSpPr>
        <p:spPr>
          <a:xfrm>
            <a:off x="5208588" y="296863"/>
            <a:ext cx="550862" cy="365125"/>
          </a:xfrm>
        </p:spPr>
        <p:txBody>
          <a:bodyPr vert="horz" lIns="0" tIns="0" rIns="0" bIns="0" rtlCol="0" anchor="t" anchorCtr="0"/>
          <a:lstStyle>
            <a:lvl1pPr marL="0" indent="0">
              <a:lnSpc>
                <a:spcPct val="90000"/>
              </a:lnSpc>
              <a:buNone/>
              <a:defRPr kumimoji="0" lang="en-US" sz="3200" b="0" i="0" u="none" strike="noStrike" cap="none" spc="27" normalizeH="0" baseline="0" dirty="0" smtClean="0">
                <a:ln>
                  <a:noFill/>
                </a:ln>
                <a:solidFill>
                  <a:schemeClr val="bg2">
                    <a:lumMod val="60000"/>
                    <a:lumOff val="40000"/>
                  </a:schemeClr>
                </a:solidFill>
                <a:effectLst/>
                <a:uLnTx/>
                <a:uFillTx/>
                <a:latin typeface="+mj-lt"/>
                <a:cs typeface="CiscoSansTT" panose="020B0503020201020303"/>
              </a:defRPr>
            </a:lvl1pPr>
          </a:lstStyle>
          <a:p>
            <a:pPr marL="0" lvl="0" algn="r" defTabSz="914400" latinLnBrk="0"/>
            <a:r>
              <a:rPr lang="en-US" dirty="0"/>
              <a:t>##</a:t>
            </a:r>
          </a:p>
        </p:txBody>
      </p:sp>
      <p:sp>
        <p:nvSpPr>
          <p:cNvPr id="5" name="Text Placeholder 4">
            <a:extLst>
              <a:ext uri="{FF2B5EF4-FFF2-40B4-BE49-F238E27FC236}">
                <a16:creationId xmlns:a16="http://schemas.microsoft.com/office/drawing/2014/main" id="{5421C779-BAEC-654A-5E9A-684AEBA7E395}"/>
              </a:ext>
            </a:extLst>
          </p:cNvPr>
          <p:cNvSpPr>
            <a:spLocks noGrp="1"/>
          </p:cNvSpPr>
          <p:nvPr>
            <p:ph type="body" sz="quarter" idx="18" hasCustomPrompt="1"/>
          </p:nvPr>
        </p:nvSpPr>
        <p:spPr>
          <a:xfrm>
            <a:off x="6184900" y="296863"/>
            <a:ext cx="5683250" cy="365125"/>
          </a:xfrm>
          <a:noFill/>
        </p:spPr>
        <p:txBody>
          <a:bodyPr anchor="t" anchorCtr="0"/>
          <a:lstStyle>
            <a:lvl1pPr marL="0" indent="0" algn="l" defTabSz="912276" rtl="0" eaLnBrk="1" fontAlgn="base" hangingPunct="1">
              <a:lnSpc>
                <a:spcPct val="90000"/>
              </a:lnSpc>
              <a:spcBef>
                <a:spcPct val="0"/>
              </a:spcBef>
              <a:spcAft>
                <a:spcPts val="100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stStyle>
          <a:p>
            <a:pPr lvl="0"/>
            <a:r>
              <a:rPr lang="en-US" dirty="0"/>
              <a:t>Agenda list placeholder</a:t>
            </a:r>
          </a:p>
        </p:txBody>
      </p:sp>
      <p:sp>
        <p:nvSpPr>
          <p:cNvPr id="3" name="Footer Placeholder 2">
            <a:extLst>
              <a:ext uri="{FF2B5EF4-FFF2-40B4-BE49-F238E27FC236}">
                <a16:creationId xmlns:a16="http://schemas.microsoft.com/office/drawing/2014/main" id="{E637F1A5-67B6-4A78-7FA7-0860E1B6F9B0}"/>
              </a:ext>
            </a:extLst>
          </p:cNvPr>
          <p:cNvSpPr>
            <a:spLocks noGrp="1"/>
          </p:cNvSpPr>
          <p:nvPr>
            <p:ph type="ftr" sz="quarter" idx="21"/>
          </p:nvPr>
        </p:nvSpPr>
        <p:spPr/>
        <p:txBody>
          <a:bodyPr/>
          <a:lstStyle/>
          <a:p>
            <a:endParaRPr lang="en-US"/>
          </a:p>
        </p:txBody>
      </p:sp>
      <p:sp>
        <p:nvSpPr>
          <p:cNvPr id="2" name="Slide Number Placeholder 1">
            <a:extLst>
              <a:ext uri="{FF2B5EF4-FFF2-40B4-BE49-F238E27FC236}">
                <a16:creationId xmlns:a16="http://schemas.microsoft.com/office/drawing/2014/main" id="{FB200302-2202-F22C-D162-871BF904F46C}"/>
              </a:ext>
            </a:extLst>
          </p:cNvPr>
          <p:cNvSpPr>
            <a:spLocks noGrp="1"/>
          </p:cNvSpPr>
          <p:nvPr>
            <p:ph type="sldNum" sz="quarter" idx="19"/>
          </p:nvPr>
        </p:nvSpPr>
        <p:spPr/>
        <p:txBody>
          <a:bodyPr/>
          <a:lstStyle/>
          <a:p>
            <a:fld id="{A22E1616-EC73-9F45-BCE3-8BD365C96E82}" type="slidenum">
              <a:rPr lang="en-US" smtClean="0"/>
              <a:t>‹#›</a:t>
            </a:fld>
            <a:endParaRPr lang="en-US"/>
          </a:p>
        </p:txBody>
      </p:sp>
    </p:spTree>
    <p:extLst>
      <p:ext uri="{BB962C8B-B14F-4D97-AF65-F5344CB8AC3E}">
        <p14:creationId xmlns:p14="http://schemas.microsoft.com/office/powerpoint/2010/main" val="15811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2.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F21F2830-F0A3-2EAC-C709-5C928A8C49EF}"/>
              </a:ext>
            </a:extLst>
          </p:cNvPr>
          <p:cNvSpPr>
            <a:spLocks noGrp="1"/>
          </p:cNvSpPr>
          <p:nvPr>
            <p:ph type="title"/>
          </p:nvPr>
        </p:nvSpPr>
        <p:spPr>
          <a:xfrm>
            <a:off x="323850" y="298146"/>
            <a:ext cx="11544300" cy="492443"/>
          </a:xfrm>
          <a:prstGeom prst="rect">
            <a:avLst/>
          </a:prstGeom>
          <a:noFill/>
        </p:spPr>
        <p:txBody>
          <a:bodyPr vert="horz" lIns="0" tIns="0" rIns="0" bIns="0" rtlCol="0" anchor="t">
            <a:noAutofit/>
          </a:bodyPr>
          <a:lstStyle/>
          <a:p>
            <a:r>
              <a:rPr lang="en-US"/>
              <a:t>Click to edit Master title style</a:t>
            </a:r>
            <a:endParaRPr lang="en-US" dirty="0"/>
          </a:p>
        </p:txBody>
      </p:sp>
      <p:sp>
        <p:nvSpPr>
          <p:cNvPr id="7" name="Text Placeholder 2">
            <a:extLst>
              <a:ext uri="{FF2B5EF4-FFF2-40B4-BE49-F238E27FC236}">
                <a16:creationId xmlns:a16="http://schemas.microsoft.com/office/drawing/2014/main" id="{455BE63C-8C0C-FC75-3DF2-F8F96A3C87BE}"/>
              </a:ext>
            </a:extLst>
          </p:cNvPr>
          <p:cNvSpPr>
            <a:spLocks noGrp="1"/>
          </p:cNvSpPr>
          <p:nvPr>
            <p:ph type="body" idx="1"/>
          </p:nvPr>
        </p:nvSpPr>
        <p:spPr>
          <a:xfrm>
            <a:off x="323754" y="1244599"/>
            <a:ext cx="11544396" cy="4835321"/>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4">
            <a:extLst>
              <a:ext uri="{FF2B5EF4-FFF2-40B4-BE49-F238E27FC236}">
                <a16:creationId xmlns:a16="http://schemas.microsoft.com/office/drawing/2014/main" id="{239B4362-70A2-3ADC-C4AA-ADA6E4E09C94}"/>
              </a:ext>
            </a:extLst>
          </p:cNvPr>
          <p:cNvSpPr>
            <a:spLocks/>
          </p:cNvSpPr>
          <p:nvPr/>
        </p:nvSpPr>
        <p:spPr bwMode="ltGray">
          <a:xfrm>
            <a:off x="323850" y="6448930"/>
            <a:ext cx="3285935" cy="409069"/>
          </a:xfrm>
          <a:prstGeom prst="rect">
            <a:avLst/>
          </a:prstGeom>
          <a:noFill/>
          <a:ln w="9525">
            <a:noFill/>
            <a:miter lim="800000"/>
            <a:headEnd/>
            <a:tailEnd/>
          </a:ln>
          <a:effectLst/>
        </p:spPr>
        <p:txBody>
          <a:bodyPr wrap="square" lIns="0" tIns="0" rIns="0" bIns="0" anchor="t" anchorCtr="0">
            <a:noAutofit/>
          </a:bodyPr>
          <a:lstStyle/>
          <a:p>
            <a:pPr marL="0" marR="0" lvl="0" indent="0" algn="l" defTabSz="814318"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mn-lt"/>
                <a:ea typeface="ＭＳ Ｐゴシック" charset="0"/>
                <a:cs typeface="CiscoSansTT" panose="020B0503020201020303"/>
              </a:rPr>
              <a:t>© 2025 Cisco and/or its affiliates. All rights reserved.</a:t>
            </a:r>
          </a:p>
        </p:txBody>
      </p:sp>
      <p:sp>
        <p:nvSpPr>
          <p:cNvPr id="6" name="Footer Placeholder 5">
            <a:extLst>
              <a:ext uri="{FF2B5EF4-FFF2-40B4-BE49-F238E27FC236}">
                <a16:creationId xmlns:a16="http://schemas.microsoft.com/office/drawing/2014/main" id="{B042B348-7CFA-9BD7-7FBA-A3E160A67776}"/>
              </a:ext>
            </a:extLst>
          </p:cNvPr>
          <p:cNvSpPr>
            <a:spLocks noGrp="1"/>
          </p:cNvSpPr>
          <p:nvPr>
            <p:ph type="ftr" sz="quarter" idx="3"/>
          </p:nvPr>
        </p:nvSpPr>
        <p:spPr>
          <a:xfrm>
            <a:off x="4230688" y="6445885"/>
            <a:ext cx="3727450" cy="411480"/>
          </a:xfrm>
          <a:prstGeom prst="rect">
            <a:avLst/>
          </a:prstGeom>
        </p:spPr>
        <p:txBody>
          <a:bodyPr vert="horz" lIns="0" tIns="0" rIns="0" bIns="0" rtlCol="0" anchor="t" anchorCtr="0"/>
          <a:lstStyle>
            <a:lvl1pPr algn="ct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stStyle>
          <a:p>
            <a:endParaRPr lang="en-US"/>
          </a:p>
        </p:txBody>
      </p:sp>
      <p:sp>
        <p:nvSpPr>
          <p:cNvPr id="2" name="Slide Number Placeholder 1">
            <a:extLst>
              <a:ext uri="{FF2B5EF4-FFF2-40B4-BE49-F238E27FC236}">
                <a16:creationId xmlns:a16="http://schemas.microsoft.com/office/drawing/2014/main" id="{10ECAE8E-F596-3416-3914-B7C065191A87}"/>
              </a:ext>
            </a:extLst>
          </p:cNvPr>
          <p:cNvSpPr>
            <a:spLocks noGrp="1"/>
          </p:cNvSpPr>
          <p:nvPr>
            <p:ph type="sldNum" sz="quarter" idx="4"/>
          </p:nvPr>
        </p:nvSpPr>
        <p:spPr>
          <a:xfrm>
            <a:off x="9115425" y="6448929"/>
            <a:ext cx="1773238" cy="411480"/>
          </a:xfrm>
          <a:prstGeom prst="rect">
            <a:avLst/>
          </a:prstGeom>
        </p:spPr>
        <p:txBody>
          <a:bodyPr vert="horz" lIns="0" tIns="0" rIns="0" bIns="0" rtlCol="0" anchor="t" anchorCtr="0"/>
          <a:lstStyle>
            <a:lvl1pPr algn="r">
              <a:defRPr kumimoji="0" lang="en-US" sz="700" b="0" i="0" u="none" strike="noStrike" kern="1200" cap="none" spc="0" normalizeH="0" baseline="0" smtClean="0">
                <a:ln>
                  <a:noFill/>
                </a:ln>
                <a:solidFill>
                  <a:schemeClr val="bg1"/>
                </a:solidFill>
                <a:effectLst/>
                <a:uLnTx/>
                <a:uFillTx/>
                <a:latin typeface="+mn-lt"/>
                <a:ea typeface="ＭＳ Ｐゴシック" charset="0"/>
                <a:cs typeface="CiscoSansTT" panose="020B0503020201020303"/>
              </a:defRPr>
            </a:lvl1pPr>
          </a:lstStyle>
          <a:p>
            <a:fld id="{A22E1616-EC73-9F45-BCE3-8BD365C96E82}" type="slidenum">
              <a:rPr lang="en-US" smtClean="0"/>
              <a:t>‹#›</a:t>
            </a:fld>
            <a:endParaRPr lang="en-US"/>
          </a:p>
        </p:txBody>
      </p:sp>
      <p:pic>
        <p:nvPicPr>
          <p:cNvPr id="4" name="Picture 7" descr="Cisco Logo">
            <a:extLst>
              <a:ext uri="{FF2B5EF4-FFF2-40B4-BE49-F238E27FC236}">
                <a16:creationId xmlns:a16="http://schemas.microsoft.com/office/drawing/2014/main" id="{E912C7E4-465D-A60D-49E8-6866FAAE6559}"/>
              </a:ext>
            </a:extLst>
          </p:cNvPr>
          <p:cNvPicPr>
            <a:picLocks noChangeAspect="1"/>
          </p:cNvPicPr>
          <p:nvPr/>
        </p:nvPicPr>
        <p:blipFill>
          <a:blip r:embed="rId60" cstate="screen">
            <a:extLst>
              <a:ext uri="{28A0092B-C50C-407E-A947-70E740481C1C}">
                <a14:useLocalDpi xmlns:a14="http://schemas.microsoft.com/office/drawing/2010/main"/>
              </a:ext>
              <a:ext uri="{96DAC541-7B7A-43D3-8B79-37D633B846F1}">
                <asvg:svgBlip xmlns:asvg="http://schemas.microsoft.com/office/drawing/2016/SVG/main" r:embed="rId61"/>
              </a:ext>
            </a:extLst>
          </a:blip>
          <a:srcRect/>
          <a:stretch/>
        </p:blipFill>
        <p:spPr>
          <a:xfrm>
            <a:off x="11520088" y="6354445"/>
            <a:ext cx="348061" cy="182880"/>
          </a:xfrm>
          <a:prstGeom prst="rect">
            <a:avLst/>
          </a:prstGeom>
        </p:spPr>
      </p:pic>
      <p:sp>
        <p:nvSpPr>
          <p:cNvPr id="8" name="TextBox 7">
            <a:extLst>
              <a:ext uri="{FF2B5EF4-FFF2-40B4-BE49-F238E27FC236}">
                <a16:creationId xmlns:a16="http://schemas.microsoft.com/office/drawing/2014/main" id="{DCAE3397-B7E0-F9B7-D1AC-C859F3CFC5AF}"/>
              </a:ext>
            </a:extLst>
          </p:cNvPr>
          <p:cNvSpPr txBox="1"/>
          <p:nvPr>
            <p:extLst>
              <p:ext uri="{1162E1C5-73C7-4A58-AE30-91384D911F3F}">
                <p184:classification xmlns:p184="http://schemas.microsoft.com/office/powerpoint/2018/4/main" val="ftr"/>
              </p:ext>
            </p:extLst>
          </p:nvPr>
        </p:nvSpPr>
        <p:spPr>
          <a:xfrm>
            <a:off x="11385550" y="6672580"/>
            <a:ext cx="765175" cy="107722"/>
          </a:xfrm>
          <a:prstGeom prst="rect">
            <a:avLst/>
          </a:prstGeom>
        </p:spPr>
        <p:txBody>
          <a:bodyPr horzOverflow="overflow" lIns="0" tIns="0" rIns="0" bIns="0">
            <a:spAutoFit/>
          </a:bodyPr>
          <a:lstStyle/>
          <a:p>
            <a:pPr algn="l"/>
            <a:r>
              <a:rPr lang="en-US" sz="700" dirty="0">
                <a:solidFill>
                  <a:schemeClr val="bg2"/>
                </a:solidFill>
                <a:latin typeface="Calibri" panose="020F0502020204030204" pitchFamily="34" charset="0"/>
                <a:ea typeface="Calibri" panose="020F0502020204030204" pitchFamily="34" charset="0"/>
                <a:cs typeface="Calibri" panose="020F0502020204030204" pitchFamily="34" charset="0"/>
              </a:rPr>
              <a:t>Cisco Confidential</a:t>
            </a:r>
          </a:p>
        </p:txBody>
      </p:sp>
      <p:sp>
        <p:nvSpPr>
          <p:cNvPr id="9" name="TextBox 8">
            <a:extLst>
              <a:ext uri="{FF2B5EF4-FFF2-40B4-BE49-F238E27FC236}">
                <a16:creationId xmlns:a16="http://schemas.microsoft.com/office/drawing/2014/main" id="{FA877078-6A19-818F-DA26-EF400E792DA7}"/>
              </a:ext>
            </a:extLst>
          </p:cNvPr>
          <p:cNvSpPr txBox="1"/>
          <p:nvPr userDrawn="1">
            <p:extLst>
              <p:ext uri="{1162E1C5-73C7-4A58-AE30-91384D911F3F}">
                <p184:classification xmlns:p184="http://schemas.microsoft.com/office/powerpoint/2018/4/main" val="ftr"/>
              </p:ext>
            </p:extLst>
          </p:nvPr>
        </p:nvSpPr>
        <p:spPr>
          <a:xfrm>
            <a:off x="11385550" y="6672580"/>
            <a:ext cx="765175" cy="121920"/>
          </a:xfrm>
          <a:prstGeom prst="rect">
            <a:avLst/>
          </a:prstGeom>
        </p:spPr>
        <p:txBody>
          <a:bodyPr horzOverflow="overflow" lIns="0" tIns="0" rIns="0" bIns="0">
            <a:spAutoFit/>
          </a:bodyPr>
          <a:lstStyle/>
          <a:p>
            <a:pPr algn="l"/>
            <a:r>
              <a:rPr lang="en-US" sz="800">
                <a:solidFill>
                  <a:srgbClr val="000000">
                    <a:alpha val="50000"/>
                  </a:srgbClr>
                </a:solidFill>
                <a:latin typeface="Calibri" panose="020F0502020204030204" pitchFamily="34" charset="0"/>
                <a:cs typeface="Calibri" panose="020F0502020204030204" pitchFamily="34" charset="0"/>
              </a:rPr>
              <a:t>Cisco Confidential</a:t>
            </a:r>
          </a:p>
        </p:txBody>
      </p:sp>
    </p:spTree>
    <p:extLst>
      <p:ext uri="{BB962C8B-B14F-4D97-AF65-F5344CB8AC3E}">
        <p14:creationId xmlns:p14="http://schemas.microsoft.com/office/powerpoint/2010/main" val="4192921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 id="2147483708" r:id="rId36"/>
    <p:sldLayoutId id="2147483709" r:id="rId37"/>
    <p:sldLayoutId id="2147483710" r:id="rId38"/>
    <p:sldLayoutId id="2147483711" r:id="rId39"/>
    <p:sldLayoutId id="2147483712" r:id="rId40"/>
    <p:sldLayoutId id="2147483713" r:id="rId41"/>
    <p:sldLayoutId id="2147483714" r:id="rId42"/>
    <p:sldLayoutId id="2147483715" r:id="rId43"/>
    <p:sldLayoutId id="2147483716" r:id="rId44"/>
    <p:sldLayoutId id="2147483717" r:id="rId45"/>
    <p:sldLayoutId id="2147483718" r:id="rId46"/>
    <p:sldLayoutId id="2147483719" r:id="rId47"/>
    <p:sldLayoutId id="2147483720" r:id="rId48"/>
    <p:sldLayoutId id="2147483721" r:id="rId49"/>
    <p:sldLayoutId id="2147483722" r:id="rId50"/>
    <p:sldLayoutId id="2147483723" r:id="rId51"/>
    <p:sldLayoutId id="2147483724" r:id="rId52"/>
    <p:sldLayoutId id="2147483725" r:id="rId53"/>
    <p:sldLayoutId id="2147483726" r:id="rId54"/>
    <p:sldLayoutId id="2147483727" r:id="rId55"/>
    <p:sldLayoutId id="2147483728" r:id="rId56"/>
    <p:sldLayoutId id="2147483729" r:id="rId57"/>
    <p:sldLayoutId id="2147483730" r:id="rId5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indent="0" algn="l" defTabSz="912276" rtl="0" eaLnBrk="1" fontAlgn="base" hangingPunct="1">
        <a:lnSpc>
          <a:spcPct val="90000"/>
        </a:lnSpc>
        <a:spcBef>
          <a:spcPct val="0"/>
        </a:spcBef>
        <a:spcAft>
          <a:spcPct val="0"/>
        </a:spcAft>
        <a:buClrTx/>
        <a:buSzPct val="70000"/>
        <a:buFont typeface="Arial" panose="020B0604020202020204" pitchFamily="34" charset="0"/>
        <a:buNone/>
        <a:defRPr lang="en-US" sz="3200" b="0" i="0" u="none" kern="1200" dirty="0">
          <a:solidFill>
            <a:schemeClr val="bg1"/>
          </a:solidFill>
          <a:latin typeface="+mj-lt"/>
          <a:ea typeface="CiscoSansTT Thin" charset="0"/>
          <a:cs typeface="CiscoSansTT Thin" charset="0"/>
        </a:defRPr>
      </a:lvl1pPr>
      <a:lvl2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2pPr>
      <a:lvl3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3pPr>
      <a:lvl4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4pPr>
      <a:lvl5pPr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5pPr>
      <a:lvl6pPr marL="60959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6pPr>
      <a:lvl7pPr marL="1219190"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7pPr>
      <a:lvl8pPr marL="1828785"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8pPr>
      <a:lvl9pPr marL="2438379" algn="l" defTabSz="912276" rtl="0" eaLnBrk="1" fontAlgn="base" hangingPunct="1">
        <a:lnSpc>
          <a:spcPct val="80000"/>
        </a:lnSpc>
        <a:spcBef>
          <a:spcPct val="0"/>
        </a:spcBef>
        <a:spcAft>
          <a:spcPct val="0"/>
        </a:spcAft>
        <a:defRPr sz="4267">
          <a:solidFill>
            <a:srgbClr val="676767"/>
          </a:solidFill>
          <a:latin typeface="Arial" charset="0"/>
          <a:ea typeface="ＭＳ Ｐゴシック" charset="0"/>
        </a:defRPr>
      </a:lvl9pPr>
    </p:titleStyle>
    <p:body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2" rtl="0" eaLnBrk="1" latinLnBrk="0" hangingPunct="1">
        <a:defRPr sz="1867" kern="1200">
          <a:solidFill>
            <a:schemeClr val="tx1"/>
          </a:solidFill>
          <a:latin typeface="+mn-lt"/>
          <a:ea typeface="+mn-ea"/>
          <a:cs typeface="+mn-cs"/>
        </a:defRPr>
      </a:lvl1pPr>
      <a:lvl2pPr marL="457178" algn="l" defTabSz="914362" rtl="0" eaLnBrk="1" latinLnBrk="0" hangingPunct="1">
        <a:defRPr sz="1867" kern="1200">
          <a:solidFill>
            <a:schemeClr val="tx1"/>
          </a:solidFill>
          <a:latin typeface="+mn-lt"/>
          <a:ea typeface="+mn-ea"/>
          <a:cs typeface="+mn-cs"/>
        </a:defRPr>
      </a:lvl2pPr>
      <a:lvl3pPr marL="914362" algn="l" defTabSz="914362" rtl="0" eaLnBrk="1" latinLnBrk="0" hangingPunct="1">
        <a:defRPr sz="1867" kern="1200">
          <a:solidFill>
            <a:schemeClr val="tx1"/>
          </a:solidFill>
          <a:latin typeface="+mn-lt"/>
          <a:ea typeface="+mn-ea"/>
          <a:cs typeface="+mn-cs"/>
        </a:defRPr>
      </a:lvl3pPr>
      <a:lvl4pPr marL="1371542" algn="l" defTabSz="914362" rtl="0" eaLnBrk="1" latinLnBrk="0" hangingPunct="1">
        <a:defRPr sz="1867" kern="1200">
          <a:solidFill>
            <a:schemeClr val="tx1"/>
          </a:solidFill>
          <a:latin typeface="+mn-lt"/>
          <a:ea typeface="+mn-ea"/>
          <a:cs typeface="+mn-cs"/>
        </a:defRPr>
      </a:lvl4pPr>
      <a:lvl5pPr marL="1828725" algn="l" defTabSz="914362" rtl="0" eaLnBrk="1" latinLnBrk="0" hangingPunct="1">
        <a:defRPr sz="1867" kern="1200">
          <a:solidFill>
            <a:schemeClr val="tx1"/>
          </a:solidFill>
          <a:latin typeface="+mn-lt"/>
          <a:ea typeface="+mn-ea"/>
          <a:cs typeface="+mn-cs"/>
        </a:defRPr>
      </a:lvl5pPr>
      <a:lvl6pPr marL="2285903" algn="l" defTabSz="914362" rtl="0" eaLnBrk="1" latinLnBrk="0" hangingPunct="1">
        <a:defRPr sz="1867" kern="1200">
          <a:solidFill>
            <a:schemeClr val="tx1"/>
          </a:solidFill>
          <a:latin typeface="+mn-lt"/>
          <a:ea typeface="+mn-ea"/>
          <a:cs typeface="+mn-cs"/>
        </a:defRPr>
      </a:lvl6pPr>
      <a:lvl7pPr marL="2743086" algn="l" defTabSz="914362" rtl="0" eaLnBrk="1" latinLnBrk="0" hangingPunct="1">
        <a:defRPr sz="1867" kern="1200">
          <a:solidFill>
            <a:schemeClr val="tx1"/>
          </a:solidFill>
          <a:latin typeface="+mn-lt"/>
          <a:ea typeface="+mn-ea"/>
          <a:cs typeface="+mn-cs"/>
        </a:defRPr>
      </a:lvl7pPr>
      <a:lvl8pPr marL="3200267" algn="l" defTabSz="914362" rtl="0" eaLnBrk="1" latinLnBrk="0" hangingPunct="1">
        <a:defRPr sz="1867" kern="1200">
          <a:solidFill>
            <a:schemeClr val="tx1"/>
          </a:solidFill>
          <a:latin typeface="+mn-lt"/>
          <a:ea typeface="+mn-ea"/>
          <a:cs typeface="+mn-cs"/>
        </a:defRPr>
      </a:lvl8pPr>
      <a:lvl9pPr marL="3657450" algn="l" defTabSz="914362" rtl="0" eaLnBrk="1" latinLnBrk="0" hangingPunct="1">
        <a:defRPr sz="1867"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04">
          <p15:clr>
            <a:srgbClr val="F26B43"/>
          </p15:clr>
        </p15:guide>
        <p15:guide id="3" pos="7476">
          <p15:clr>
            <a:srgbClr val="F26B43"/>
          </p15:clr>
        </p15:guide>
        <p15:guide id="6" pos="3840">
          <p15:clr>
            <a:srgbClr val="F26B43"/>
          </p15:clr>
        </p15:guide>
        <p15:guide id="9" orient="horz" pos="3827">
          <p15:clr>
            <a:srgbClr val="9FCC3B"/>
          </p15:clr>
        </p15:guide>
        <p15:guide id="10" orient="horz" pos="202">
          <p15:clr>
            <a:srgbClr val="F26B43"/>
          </p15:clr>
        </p15:guide>
        <p15:guide id="11" orient="horz" pos="2160">
          <p15:clr>
            <a:srgbClr val="F26B43"/>
          </p15:clr>
        </p15:guide>
        <p15:guide id="12" orient="horz" pos="392">
          <p15:clr>
            <a:srgbClr val="A4A3A4"/>
          </p15:clr>
        </p15:guide>
        <p15:guide id="13" orient="horz" pos="2552">
          <p15:clr>
            <a:srgbClr val="A4A3A4"/>
          </p15:clr>
        </p15:guide>
        <p15:guide id="14" orient="horz" pos="600">
          <p15:clr>
            <a:srgbClr val="A4A3A4"/>
          </p15:clr>
        </p15:guide>
        <p15:guide id="15" orient="horz" pos="1766">
          <p15:clr>
            <a:srgbClr val="A4A3A4"/>
          </p15:clr>
        </p15:guide>
        <p15:guide id="16" orient="horz" pos="2355">
          <p15:clr>
            <a:srgbClr val="A4A3A4"/>
          </p15:clr>
        </p15:guide>
        <p15:guide id="18" orient="horz" pos="4118">
          <p15:clr>
            <a:srgbClr val="F26B43"/>
          </p15:clr>
        </p15:guide>
        <p15:guide id="19" orient="horz" pos="1178">
          <p15:clr>
            <a:srgbClr val="A4A3A4"/>
          </p15:clr>
        </p15:guide>
        <p15:guide id="20" orient="horz" pos="1374">
          <p15:clr>
            <a:srgbClr val="A4A3A4"/>
          </p15:clr>
        </p15:guide>
        <p15:guide id="21" orient="horz" pos="1570">
          <p15:clr>
            <a:srgbClr val="A4A3A4"/>
          </p15:clr>
        </p15:guide>
        <p15:guide id="22" pos="703">
          <p15:clr>
            <a:srgbClr val="A4A3A4"/>
          </p15:clr>
        </p15:guide>
        <p15:guide id="23" pos="820">
          <p15:clr>
            <a:srgbClr val="A4A3A4"/>
          </p15:clr>
        </p15:guide>
        <p15:guide id="24" pos="1321">
          <p15:clr>
            <a:srgbClr val="A4A3A4"/>
          </p15:clr>
        </p15:guide>
        <p15:guide id="25" pos="1435">
          <p15:clr>
            <a:srgbClr val="A4A3A4"/>
          </p15:clr>
        </p15:guide>
        <p15:guide id="26" pos="1936">
          <p15:clr>
            <a:srgbClr val="A4A3A4"/>
          </p15:clr>
        </p15:guide>
        <p15:guide id="27" pos="2051">
          <p15:clr>
            <a:srgbClr val="A4A3A4"/>
          </p15:clr>
        </p15:guide>
        <p15:guide id="28" pos="2551">
          <p15:clr>
            <a:srgbClr val="A4A3A4"/>
          </p15:clr>
        </p15:guide>
        <p15:guide id="29" pos="2665">
          <p15:clr>
            <a:srgbClr val="A4A3A4"/>
          </p15:clr>
        </p15:guide>
        <p15:guide id="30" pos="3167">
          <p15:clr>
            <a:srgbClr val="A4A3A4"/>
          </p15:clr>
        </p15:guide>
        <p15:guide id="31" pos="3281">
          <p15:clr>
            <a:srgbClr val="A4A3A4"/>
          </p15:clr>
        </p15:guide>
        <p15:guide id="32" pos="3783">
          <p15:clr>
            <a:srgbClr val="A4A3A4"/>
          </p15:clr>
        </p15:guide>
        <p15:guide id="33" pos="3896">
          <p15:clr>
            <a:srgbClr val="A4A3A4"/>
          </p15:clr>
        </p15:guide>
        <p15:guide id="34" pos="4397">
          <p15:clr>
            <a:srgbClr val="A4A3A4"/>
          </p15:clr>
        </p15:guide>
        <p15:guide id="35" pos="4512">
          <p15:clr>
            <a:srgbClr val="A4A3A4"/>
          </p15:clr>
        </p15:guide>
        <p15:guide id="36" pos="5013">
          <p15:clr>
            <a:srgbClr val="A4A3A4"/>
          </p15:clr>
        </p15:guide>
        <p15:guide id="37" pos="5128">
          <p15:clr>
            <a:srgbClr val="A4A3A4"/>
          </p15:clr>
        </p15:guide>
        <p15:guide id="38" pos="5629">
          <p15:clr>
            <a:srgbClr val="A4A3A4"/>
          </p15:clr>
        </p15:guide>
        <p15:guide id="39" pos="5742">
          <p15:clr>
            <a:srgbClr val="A4A3A4"/>
          </p15:clr>
        </p15:guide>
        <p15:guide id="40" pos="6244">
          <p15:clr>
            <a:srgbClr val="A4A3A4"/>
          </p15:clr>
        </p15:guide>
        <p15:guide id="41" pos="6359">
          <p15:clr>
            <a:srgbClr val="A4A3A4"/>
          </p15:clr>
        </p15:guide>
        <p15:guide id="42" pos="6859">
          <p15:clr>
            <a:srgbClr val="A4A3A4"/>
          </p15:clr>
        </p15:guide>
        <p15:guide id="43" pos="6975">
          <p15:clr>
            <a:srgbClr val="A4A3A4"/>
          </p15:clr>
        </p15:guide>
        <p15:guide id="44" orient="horz" pos="784">
          <p15:clr>
            <a:srgbClr val="A4A3A4"/>
          </p15:clr>
        </p15:guide>
        <p15:guide id="45" orient="horz" pos="980">
          <p15:clr>
            <a:srgbClr val="A4A3A4"/>
          </p15:clr>
        </p15:guide>
        <p15:guide id="46" orient="horz" pos="1962">
          <p15:clr>
            <a:srgbClr val="A4A3A4"/>
          </p15:clr>
        </p15:guide>
        <p15:guide id="47" orient="horz" pos="2747">
          <p15:clr>
            <a:srgbClr val="A4A3A4"/>
          </p15:clr>
        </p15:guide>
        <p15:guide id="48" orient="horz" pos="2945">
          <p15:clr>
            <a:srgbClr val="A4A3A4"/>
          </p15:clr>
        </p15:guide>
        <p15:guide id="49" orient="horz" pos="3141">
          <p15:clr>
            <a:srgbClr val="A4A3A4"/>
          </p15:clr>
        </p15:guide>
        <p15:guide id="50" orient="horz" pos="3337">
          <p15:clr>
            <a:srgbClr val="A4A3A4"/>
          </p15:clr>
        </p15:guide>
        <p15:guide id="51" orient="horz" pos="3535">
          <p15:clr>
            <a:srgbClr val="A4A3A4"/>
          </p15:clr>
        </p15:guide>
        <p15:guide id="52" orient="horz" pos="3730">
          <p15:clr>
            <a:srgbClr val="A4A3A4"/>
          </p15:clr>
        </p15:guide>
        <p15:guide id="53" orient="horz" pos="3936">
          <p15:clr>
            <a:srgbClr val="A4A3A4"/>
          </p15:clr>
        </p15:guide>
        <p15:guide id="54" orient="horz" pos="187">
          <p15:clr>
            <a:srgbClr val="9FCC3B"/>
          </p15:clr>
        </p15:guide>
        <p15:guide id="55" pos="455">
          <p15:clr>
            <a:srgbClr val="9FCC3B"/>
          </p15:clr>
        </p15:guide>
        <p15:guide id="56" pos="1069">
          <p15:clr>
            <a:srgbClr val="9FCC3B"/>
          </p15:clr>
        </p15:guide>
        <p15:guide id="57" pos="1685">
          <p15:clr>
            <a:srgbClr val="9FCC3B"/>
          </p15:clr>
        </p15:guide>
        <p15:guide id="58" pos="2301">
          <p15:clr>
            <a:srgbClr val="9FCC3B"/>
          </p15:clr>
        </p15:guide>
        <p15:guide id="59" pos="2915">
          <p15:clr>
            <a:srgbClr val="9FCC3B"/>
          </p15:clr>
        </p15:guide>
        <p15:guide id="60" pos="3531">
          <p15:clr>
            <a:srgbClr val="9FCC3B"/>
          </p15:clr>
        </p15:guide>
        <p15:guide id="61" pos="4146">
          <p15:clr>
            <a:srgbClr val="9FCC3B"/>
          </p15:clr>
        </p15:guide>
        <p15:guide id="62" pos="4762">
          <p15:clr>
            <a:srgbClr val="9FCC3B"/>
          </p15:clr>
        </p15:guide>
        <p15:guide id="63" pos="5378">
          <p15:clr>
            <a:srgbClr val="9FCC3B"/>
          </p15:clr>
        </p15:guide>
        <p15:guide id="64" pos="5992">
          <p15:clr>
            <a:srgbClr val="9FCC3B"/>
          </p15:clr>
        </p15:guide>
        <p15:guide id="65" pos="6609">
          <p15:clr>
            <a:srgbClr val="9FCC3B"/>
          </p15:clr>
        </p15:guide>
        <p15:guide id="66" pos="7225">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5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DB0A1-B99F-0AC6-3989-750193C3C8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19E25-4A9A-E4DD-B910-FAA5A74BF6B5}"/>
              </a:ext>
            </a:extLst>
          </p:cNvPr>
          <p:cNvSpPr>
            <a:spLocks noGrp="1"/>
          </p:cNvSpPr>
          <p:nvPr>
            <p:ph type="title"/>
          </p:nvPr>
        </p:nvSpPr>
        <p:spPr/>
        <p:txBody>
          <a:bodyPr/>
          <a:lstStyle/>
          <a:p>
            <a:r>
              <a:rPr lang="en-US" dirty="0"/>
              <a:t>Capstone Project</a:t>
            </a:r>
            <a:br>
              <a:rPr lang="en-US" dirty="0"/>
            </a:br>
            <a:r>
              <a:rPr lang="en-US" dirty="0"/>
              <a:t>Estimate Product Power</a:t>
            </a:r>
          </a:p>
        </p:txBody>
      </p:sp>
      <p:sp>
        <p:nvSpPr>
          <p:cNvPr id="7" name="Text Placeholder 6">
            <a:extLst>
              <a:ext uri="{FF2B5EF4-FFF2-40B4-BE49-F238E27FC236}">
                <a16:creationId xmlns:a16="http://schemas.microsoft.com/office/drawing/2014/main" id="{320468A3-2115-8DF8-7DFE-9CD1632EC7C3}"/>
              </a:ext>
            </a:extLst>
          </p:cNvPr>
          <p:cNvSpPr>
            <a:spLocks noGrp="1"/>
          </p:cNvSpPr>
          <p:nvPr>
            <p:ph type="body" sz="quarter" idx="13"/>
          </p:nvPr>
        </p:nvSpPr>
        <p:spPr>
          <a:xfrm>
            <a:off x="323850" y="3827463"/>
            <a:ext cx="5835410" cy="256857"/>
          </a:xfrm>
        </p:spPr>
        <p:txBody>
          <a:bodyPr/>
          <a:lstStyle/>
          <a:p>
            <a:r>
              <a:rPr lang="en-US" dirty="0"/>
              <a:t>UC Berkeley: Professional Certificate in Machine Learning and Artificial Intelligence</a:t>
            </a:r>
          </a:p>
          <a:p>
            <a:endParaRPr lang="en-US" dirty="0"/>
          </a:p>
        </p:txBody>
      </p:sp>
      <p:sp>
        <p:nvSpPr>
          <p:cNvPr id="3" name="Content Placeholder 2">
            <a:extLst>
              <a:ext uri="{FF2B5EF4-FFF2-40B4-BE49-F238E27FC236}">
                <a16:creationId xmlns:a16="http://schemas.microsoft.com/office/drawing/2014/main" id="{9343233B-DACC-23FA-EC2A-9CAF5147BD5B}"/>
              </a:ext>
            </a:extLst>
          </p:cNvPr>
          <p:cNvSpPr>
            <a:spLocks noGrp="1"/>
          </p:cNvSpPr>
          <p:nvPr>
            <p:ph type="body" sz="quarter" idx="11"/>
          </p:nvPr>
        </p:nvSpPr>
        <p:spPr/>
        <p:txBody>
          <a:bodyPr/>
          <a:lstStyle/>
          <a:p>
            <a:pPr marL="0" indent="0">
              <a:buNone/>
            </a:pPr>
            <a:endParaRPr lang="en-US" sz="1800" dirty="0"/>
          </a:p>
          <a:p>
            <a:pPr marL="0" indent="0">
              <a:buNone/>
            </a:pPr>
            <a:endParaRPr lang="en-US" dirty="0"/>
          </a:p>
        </p:txBody>
      </p:sp>
      <p:sp>
        <p:nvSpPr>
          <p:cNvPr id="6" name="Text Placeholder 5">
            <a:extLst>
              <a:ext uri="{FF2B5EF4-FFF2-40B4-BE49-F238E27FC236}">
                <a16:creationId xmlns:a16="http://schemas.microsoft.com/office/drawing/2014/main" id="{3B1372DE-D520-9F6E-5B99-18F4F4D25B46}"/>
              </a:ext>
            </a:extLst>
          </p:cNvPr>
          <p:cNvSpPr>
            <a:spLocks noGrp="1"/>
          </p:cNvSpPr>
          <p:nvPr>
            <p:ph type="body" sz="quarter" idx="14"/>
          </p:nvPr>
        </p:nvSpPr>
        <p:spPr/>
        <p:txBody>
          <a:bodyPr/>
          <a:lstStyle/>
          <a:p>
            <a:r>
              <a:rPr lang="en-US" dirty="0"/>
              <a:t>Michael King</a:t>
            </a:r>
          </a:p>
        </p:txBody>
      </p:sp>
      <p:sp>
        <p:nvSpPr>
          <p:cNvPr id="4" name="Text Placeholder 3">
            <a:extLst>
              <a:ext uri="{FF2B5EF4-FFF2-40B4-BE49-F238E27FC236}">
                <a16:creationId xmlns:a16="http://schemas.microsoft.com/office/drawing/2014/main" id="{8657E446-391A-537B-172E-DE04149D8020}"/>
              </a:ext>
            </a:extLst>
          </p:cNvPr>
          <p:cNvSpPr>
            <a:spLocks noGrp="1"/>
          </p:cNvSpPr>
          <p:nvPr>
            <p:ph type="body" sz="quarter" idx="12"/>
          </p:nvPr>
        </p:nvSpPr>
        <p:spPr/>
        <p:txBody>
          <a:bodyPr/>
          <a:lstStyle/>
          <a:p>
            <a:r>
              <a:rPr lang="en-US" dirty="0"/>
              <a:t>September 2025</a:t>
            </a:r>
          </a:p>
        </p:txBody>
      </p:sp>
    </p:spTree>
    <p:extLst>
      <p:ext uri="{BB962C8B-B14F-4D97-AF65-F5344CB8AC3E}">
        <p14:creationId xmlns:p14="http://schemas.microsoft.com/office/powerpoint/2010/main" val="59900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F9D398-ABD3-62D2-669E-15D9A04877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C78E74-C8CE-96A8-C984-CEF6C6C09A95}"/>
              </a:ext>
            </a:extLst>
          </p:cNvPr>
          <p:cNvSpPr>
            <a:spLocks noGrp="1"/>
          </p:cNvSpPr>
          <p:nvPr>
            <p:ph type="title"/>
          </p:nvPr>
        </p:nvSpPr>
        <p:spPr/>
        <p:txBody>
          <a:bodyPr/>
          <a:lstStyle/>
          <a:p>
            <a:r>
              <a:rPr lang="en-US" dirty="0"/>
              <a:t>Product Classification Model Development</a:t>
            </a:r>
          </a:p>
        </p:txBody>
      </p:sp>
      <p:graphicFrame>
        <p:nvGraphicFramePr>
          <p:cNvPr id="7" name="Content Placeholder 5">
            <a:extLst>
              <a:ext uri="{FF2B5EF4-FFF2-40B4-BE49-F238E27FC236}">
                <a16:creationId xmlns:a16="http://schemas.microsoft.com/office/drawing/2014/main" id="{A2AF9516-D917-F768-0F85-76F1406307AC}"/>
              </a:ext>
            </a:extLst>
          </p:cNvPr>
          <p:cNvGraphicFramePr>
            <a:graphicFrameLocks/>
          </p:cNvGraphicFramePr>
          <p:nvPr>
            <p:extLst>
              <p:ext uri="{D42A27DB-BD31-4B8C-83A1-F6EECF244321}">
                <p14:modId xmlns:p14="http://schemas.microsoft.com/office/powerpoint/2010/main" val="1735907280"/>
              </p:ext>
            </p:extLst>
          </p:nvPr>
        </p:nvGraphicFramePr>
        <p:xfrm>
          <a:off x="690880" y="1651317"/>
          <a:ext cx="10485120" cy="4063999"/>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45682">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Develop a supervised learning model to predict product type based on Bill of Materials (BOM) information and other categorical data.</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911551">
                <a:tc>
                  <a:txBody>
                    <a:bodyPr/>
                    <a:lstStyle/>
                    <a:p>
                      <a:pPr algn="ctr"/>
                      <a:r>
                        <a:rPr lang="en-US" sz="1400" b="1" dirty="0">
                          <a:solidFill>
                            <a:schemeClr val="bg1"/>
                          </a:solidFill>
                        </a:rPr>
                        <a:t>Target Variable </a:t>
                      </a:r>
                    </a:p>
                    <a:p>
                      <a:pPr algn="ctr"/>
                      <a:r>
                        <a:rPr lang="en-US" sz="1400" b="1" dirty="0">
                          <a:solidFill>
                            <a:schemeClr val="bg1"/>
                          </a:solidFill>
                        </a:rPr>
                        <a:t>(Product Type)</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MOD (Modular): A modular component that is integrated into the final product.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MECH (Mechanical): A mechanical component that operates without requiring power.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PWR (Power): A powered component or product that consumes energy during use.</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2506766">
                <a:tc>
                  <a:txBody>
                    <a:bodyPr/>
                    <a:lstStyle/>
                    <a:p>
                      <a:pPr algn="ctr"/>
                      <a:r>
                        <a:rPr lang="en-US" sz="1400" b="1" dirty="0">
                          <a:solidFill>
                            <a:schemeClr val="bg1"/>
                          </a:solidFill>
                        </a:rPr>
                        <a:t>Process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Split the dataset into training and testing sets using train, test, split with 30% test size.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Establish a baseline using a dummy classifier.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a column transformer:</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Apply Standard Scaler to numerical columns.</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Apply One Hot Encoder to categorical columns.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Define candidate models and hyperparameters in a dictionary for use with Grid Search CV.</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Train and evaluate models, then select the top three performers.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Build an ensemble (Voting Classifier) using the top models and compare its performance to individual models.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Use the best-performing model to predict labels for the unlabeled dataset.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bl>
          </a:graphicData>
        </a:graphic>
      </p:graphicFrame>
    </p:spTree>
    <p:extLst>
      <p:ext uri="{BB962C8B-B14F-4D97-AF65-F5344CB8AC3E}">
        <p14:creationId xmlns:p14="http://schemas.microsoft.com/office/powerpoint/2010/main" val="4094222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D6350-217D-1221-2EBD-5000C5B41A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6B785-F25C-FE4B-5DAC-14AED1191C52}"/>
              </a:ext>
            </a:extLst>
          </p:cNvPr>
          <p:cNvSpPr>
            <a:spLocks noGrp="1"/>
          </p:cNvSpPr>
          <p:nvPr>
            <p:ph type="title"/>
          </p:nvPr>
        </p:nvSpPr>
        <p:spPr/>
        <p:txBody>
          <a:bodyPr/>
          <a:lstStyle/>
          <a:p>
            <a:r>
              <a:rPr lang="en-US" dirty="0"/>
              <a:t>Product Classification Model Parameters</a:t>
            </a:r>
          </a:p>
        </p:txBody>
      </p:sp>
      <p:graphicFrame>
        <p:nvGraphicFramePr>
          <p:cNvPr id="3" name="Table 2">
            <a:extLst>
              <a:ext uri="{FF2B5EF4-FFF2-40B4-BE49-F238E27FC236}">
                <a16:creationId xmlns:a16="http://schemas.microsoft.com/office/drawing/2014/main" id="{53A108A8-0F18-388C-AA31-E31DDB124D2B}"/>
              </a:ext>
            </a:extLst>
          </p:cNvPr>
          <p:cNvGraphicFramePr>
            <a:graphicFrameLocks noGrp="1"/>
          </p:cNvGraphicFramePr>
          <p:nvPr>
            <p:extLst>
              <p:ext uri="{D42A27DB-BD31-4B8C-83A1-F6EECF244321}">
                <p14:modId xmlns:p14="http://schemas.microsoft.com/office/powerpoint/2010/main" val="1913823695"/>
              </p:ext>
            </p:extLst>
          </p:nvPr>
        </p:nvGraphicFramePr>
        <p:xfrm>
          <a:off x="579120" y="1760220"/>
          <a:ext cx="10800716" cy="3259455"/>
        </p:xfrm>
        <a:graphic>
          <a:graphicData uri="http://schemas.openxmlformats.org/drawingml/2006/table">
            <a:tbl>
              <a:tblPr firstRow="1" bandRow="1">
                <a:tableStyleId>{5C22544A-7EE6-4342-B048-85BDC9FD1C3A}</a:tableStyleId>
              </a:tblPr>
              <a:tblGrid>
                <a:gridCol w="1400453">
                  <a:extLst>
                    <a:ext uri="{9D8B030D-6E8A-4147-A177-3AD203B41FA5}">
                      <a16:colId xmlns:a16="http://schemas.microsoft.com/office/drawing/2014/main" val="30536852"/>
                    </a:ext>
                  </a:extLst>
                </a:gridCol>
                <a:gridCol w="1326608">
                  <a:extLst>
                    <a:ext uri="{9D8B030D-6E8A-4147-A177-3AD203B41FA5}">
                      <a16:colId xmlns:a16="http://schemas.microsoft.com/office/drawing/2014/main" val="110989678"/>
                    </a:ext>
                  </a:extLst>
                </a:gridCol>
                <a:gridCol w="1782630">
                  <a:extLst>
                    <a:ext uri="{9D8B030D-6E8A-4147-A177-3AD203B41FA5}">
                      <a16:colId xmlns:a16="http://schemas.microsoft.com/office/drawing/2014/main" val="1016275450"/>
                    </a:ext>
                  </a:extLst>
                </a:gridCol>
                <a:gridCol w="1616804">
                  <a:extLst>
                    <a:ext uri="{9D8B030D-6E8A-4147-A177-3AD203B41FA5}">
                      <a16:colId xmlns:a16="http://schemas.microsoft.com/office/drawing/2014/main" val="2313195363"/>
                    </a:ext>
                  </a:extLst>
                </a:gridCol>
                <a:gridCol w="1616804">
                  <a:extLst>
                    <a:ext uri="{9D8B030D-6E8A-4147-A177-3AD203B41FA5}">
                      <a16:colId xmlns:a16="http://schemas.microsoft.com/office/drawing/2014/main" val="725506786"/>
                    </a:ext>
                  </a:extLst>
                </a:gridCol>
                <a:gridCol w="1514458">
                  <a:extLst>
                    <a:ext uri="{9D8B030D-6E8A-4147-A177-3AD203B41FA5}">
                      <a16:colId xmlns:a16="http://schemas.microsoft.com/office/drawing/2014/main" val="2320130573"/>
                    </a:ext>
                  </a:extLst>
                </a:gridCol>
                <a:gridCol w="1542959">
                  <a:extLst>
                    <a:ext uri="{9D8B030D-6E8A-4147-A177-3AD203B41FA5}">
                      <a16:colId xmlns:a16="http://schemas.microsoft.com/office/drawing/2014/main" val="1742005781"/>
                    </a:ext>
                  </a:extLst>
                </a:gridCol>
              </a:tblGrid>
              <a:tr h="0">
                <a:tc>
                  <a:txBody>
                    <a:bodyPr/>
                    <a:lstStyle/>
                    <a:p>
                      <a:pPr algn="ctr" fontAlgn="ctr">
                        <a:buNone/>
                      </a:pPr>
                      <a:r>
                        <a:rPr lang="en-US" sz="1800" b="0" i="0" u="none" strike="noStrike" dirty="0">
                          <a:solidFill>
                            <a:schemeClr val="tx1"/>
                          </a:solidFill>
                          <a:effectLst/>
                          <a:latin typeface="Arial" panose="020B0604020202020204" pitchFamily="34" charset="0"/>
                        </a:rPr>
                        <a:t> </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KNN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Logistic Regression</a:t>
                      </a:r>
                    </a:p>
                  </a:txBody>
                  <a:tcPr marL="9525" marR="9525" marT="9525" marB="0" anchor="ctr">
                    <a:solidFill>
                      <a:schemeClr val="bg1"/>
                    </a:solidFill>
                  </a:tcPr>
                </a:tc>
                <a:tc>
                  <a:txBody>
                    <a:bodyPr/>
                    <a:lstStyle/>
                    <a:p>
                      <a:pPr algn="ctr" rtl="0" fontAlgn="ctr">
                        <a:buNone/>
                      </a:pPr>
                      <a:r>
                        <a:rPr lang="en-US" sz="1200" b="0" i="0" u="none" strike="noStrike">
                          <a:solidFill>
                            <a:schemeClr val="tx1"/>
                          </a:solidFill>
                          <a:effectLst/>
                          <a:latin typeface="CiscoSansTT" panose="020B0803020201090303" pitchFamily="34" charset="0"/>
                        </a:rPr>
                        <a:t>SVC</a:t>
                      </a:r>
                    </a:p>
                  </a:txBody>
                  <a:tcPr marL="9525" marR="9525" marT="9525" marB="0" anchor="ctr">
                    <a:solidFill>
                      <a:schemeClr val="bg1"/>
                    </a:solidFill>
                  </a:tcPr>
                </a:tc>
                <a:tc>
                  <a:txBody>
                    <a:bodyPr/>
                    <a:lstStyle/>
                    <a:p>
                      <a:pPr algn="ctr" rtl="0" fontAlgn="ctr">
                        <a:buNone/>
                      </a:pPr>
                      <a:r>
                        <a:rPr lang="en-US" sz="1200" b="0" i="0" u="none" strike="noStrike">
                          <a:solidFill>
                            <a:schemeClr val="tx1"/>
                          </a:solidFill>
                          <a:effectLst/>
                          <a:latin typeface="CiscoSansTT" panose="020B0803020201090303" pitchFamily="34" charset="0"/>
                        </a:rPr>
                        <a:t>Decision Tree</a:t>
                      </a:r>
                    </a:p>
                  </a:txBody>
                  <a:tcPr marL="9525" marR="9525" marT="9525" marB="0" anchor="ctr">
                    <a:solidFill>
                      <a:schemeClr val="bg1"/>
                    </a:solidFill>
                  </a:tcPr>
                </a:tc>
                <a:tc>
                  <a:txBody>
                    <a:bodyPr/>
                    <a:lstStyle/>
                    <a:p>
                      <a:pPr algn="ctr" rtl="0" fontAlgn="ctr">
                        <a:buNone/>
                      </a:pPr>
                      <a:r>
                        <a:rPr lang="en-US" sz="1200" b="0" i="0" u="none" strike="noStrike">
                          <a:solidFill>
                            <a:schemeClr val="tx1"/>
                          </a:solidFill>
                          <a:effectLst/>
                          <a:latin typeface="CiscoSansTT" panose="020B0803020201090303" pitchFamily="34" charset="0"/>
                        </a:rPr>
                        <a:t>Random Forest</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Gradient Booster</a:t>
                      </a:r>
                    </a:p>
                  </a:txBody>
                  <a:tcPr marL="9525" marR="9525" marT="9525" marB="0" anchor="ctr">
                    <a:solidFill>
                      <a:schemeClr val="bg1"/>
                    </a:solidFill>
                  </a:tcPr>
                </a:tc>
                <a:extLst>
                  <a:ext uri="{0D108BD9-81ED-4DB2-BD59-A6C34878D82A}">
                    <a16:rowId xmlns:a16="http://schemas.microsoft.com/office/drawing/2014/main" val="64359626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1</a:t>
                      </a:r>
                    </a:p>
                  </a:txBody>
                  <a:tcPr marL="9525" marR="9525" marT="9525" marB="0" anchor="ctr">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Neighbors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Max Depth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Estimators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Estimators</a:t>
                      </a:r>
                    </a:p>
                  </a:txBody>
                  <a:tcPr marL="9525" marR="9525" marT="9525" marB="0" anchor="ctr">
                    <a:lnL w="127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229012540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1</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3, 5, 7, 9, 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0.01, 0.1, 1, 10, 100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0.1, 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5, 10, 15 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148813791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2</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Weights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Penalty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Kernal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Split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Learning Rate</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3966780026"/>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2</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marL="0" marR="0" lvl="0" indent="0" algn="ctr" defTabSz="914362" rtl="0" eaLnBrk="1" fontAlgn="ctr"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j-lt"/>
                          <a:ea typeface="+mn-ea"/>
                          <a:cs typeface="+mn-cs"/>
                        </a:rPr>
                        <a:t>uniform, distance </a:t>
                      </a: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l1, l2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linear, </a:t>
                      </a:r>
                      <a:r>
                        <a:rPr lang="en-US" sz="1200" b="0" i="0" u="none" strike="noStrike" dirty="0" err="1">
                          <a:solidFill>
                            <a:srgbClr val="000000"/>
                          </a:solidFill>
                          <a:effectLst/>
                          <a:latin typeface="+mj-lt"/>
                        </a:rPr>
                        <a:t>rbf</a:t>
                      </a: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2, 5, 10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5, 10, 20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0.01, 0.1</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517156035"/>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3</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Leaf</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Split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7587991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3</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1, 2, 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2, 5 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3401521591"/>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4</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Criterion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Leaf</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12859765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4</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r>
                        <a:rPr lang="en-US" sz="1200" b="0" i="0" u="none" strike="noStrike" dirty="0" err="1">
                          <a:solidFill>
                            <a:srgbClr val="000000"/>
                          </a:solidFill>
                          <a:effectLst/>
                          <a:latin typeface="+mj-lt"/>
                        </a:rPr>
                        <a:t>gini</a:t>
                      </a:r>
                      <a:r>
                        <a:rPr lang="en-US" sz="1200" b="0" i="0" u="none" strike="noStrike" dirty="0">
                          <a:solidFill>
                            <a:srgbClr val="000000"/>
                          </a:solidFill>
                          <a:effectLst/>
                          <a:latin typeface="+mj-lt"/>
                        </a:rPr>
                        <a:t>, </a:t>
                      </a:r>
                      <a:r>
                        <a:rPr lang="en-US" sz="1200" b="0" i="0" u="none" strike="noStrike" dirty="0" err="1">
                          <a:solidFill>
                            <a:srgbClr val="000000"/>
                          </a:solidFill>
                          <a:effectLst/>
                          <a:latin typeface="+mj-lt"/>
                        </a:rPr>
                        <a:t>entrophy</a:t>
                      </a: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1, 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333809595"/>
                  </a:ext>
                </a:extLst>
              </a:tr>
            </a:tbl>
          </a:graphicData>
        </a:graphic>
      </p:graphicFrame>
    </p:spTree>
    <p:extLst>
      <p:ext uri="{BB962C8B-B14F-4D97-AF65-F5344CB8AC3E}">
        <p14:creationId xmlns:p14="http://schemas.microsoft.com/office/powerpoint/2010/main" val="869548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4141A-6572-96D3-62D2-CEE823084D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3933D-E2D6-7C3A-679D-9C0D8CF49214}"/>
              </a:ext>
            </a:extLst>
          </p:cNvPr>
          <p:cNvSpPr>
            <a:spLocks noGrp="1"/>
          </p:cNvSpPr>
          <p:nvPr>
            <p:ph type="title"/>
          </p:nvPr>
        </p:nvSpPr>
        <p:spPr/>
        <p:txBody>
          <a:bodyPr/>
          <a:lstStyle/>
          <a:p>
            <a:r>
              <a:rPr lang="en-US" dirty="0"/>
              <a:t>Product Classification Model Development</a:t>
            </a:r>
          </a:p>
        </p:txBody>
      </p:sp>
      <p:pic>
        <p:nvPicPr>
          <p:cNvPr id="4" name="Picture 3">
            <a:extLst>
              <a:ext uri="{FF2B5EF4-FFF2-40B4-BE49-F238E27FC236}">
                <a16:creationId xmlns:a16="http://schemas.microsoft.com/office/drawing/2014/main" id="{47E25F4F-3F6A-0FE0-6C4E-CE5AE95CE67D}"/>
              </a:ext>
            </a:extLst>
          </p:cNvPr>
          <p:cNvPicPr>
            <a:picLocks noChangeAspect="1"/>
          </p:cNvPicPr>
          <p:nvPr/>
        </p:nvPicPr>
        <p:blipFill>
          <a:blip r:embed="rId2"/>
          <a:stretch>
            <a:fillRect/>
          </a:stretch>
        </p:blipFill>
        <p:spPr>
          <a:xfrm>
            <a:off x="721474" y="1519760"/>
            <a:ext cx="4955425" cy="3267221"/>
          </a:xfrm>
          <a:prstGeom prst="rect">
            <a:avLst/>
          </a:prstGeom>
        </p:spPr>
      </p:pic>
      <p:sp>
        <p:nvSpPr>
          <p:cNvPr id="6" name="Content Placeholder 5">
            <a:extLst>
              <a:ext uri="{FF2B5EF4-FFF2-40B4-BE49-F238E27FC236}">
                <a16:creationId xmlns:a16="http://schemas.microsoft.com/office/drawing/2014/main" id="{E58B8A7D-60A5-07F7-8677-F90E77404FEE}"/>
              </a:ext>
            </a:extLst>
          </p:cNvPr>
          <p:cNvSpPr>
            <a:spLocks noGrp="1"/>
          </p:cNvSpPr>
          <p:nvPr>
            <p:ph idx="1"/>
          </p:nvPr>
        </p:nvSpPr>
        <p:spPr>
          <a:xfrm>
            <a:off x="578493" y="4786981"/>
            <a:ext cx="5241385" cy="380160"/>
          </a:xfrm>
        </p:spPr>
        <p:txBody>
          <a:bodyPr/>
          <a:lstStyle/>
          <a:p>
            <a:pPr marL="0" indent="0">
              <a:buNone/>
            </a:pPr>
            <a:r>
              <a:rPr lang="en-US" sz="1600" dirty="0"/>
              <a:t>Figure: Initial count for labeled training data of MOD, PWR and MECH products.</a:t>
            </a:r>
          </a:p>
        </p:txBody>
      </p:sp>
      <p:pic>
        <p:nvPicPr>
          <p:cNvPr id="7" name="Picture 6">
            <a:extLst>
              <a:ext uri="{FF2B5EF4-FFF2-40B4-BE49-F238E27FC236}">
                <a16:creationId xmlns:a16="http://schemas.microsoft.com/office/drawing/2014/main" id="{DF4A0593-E3F8-2EDB-DB2D-43D247396DB2}"/>
              </a:ext>
            </a:extLst>
          </p:cNvPr>
          <p:cNvPicPr>
            <a:picLocks noChangeAspect="1"/>
          </p:cNvPicPr>
          <p:nvPr/>
        </p:nvPicPr>
        <p:blipFill>
          <a:blip r:embed="rId3"/>
          <a:stretch>
            <a:fillRect/>
          </a:stretch>
        </p:blipFill>
        <p:spPr>
          <a:xfrm>
            <a:off x="6705600" y="1802804"/>
            <a:ext cx="4093210" cy="3252392"/>
          </a:xfrm>
          <a:prstGeom prst="rect">
            <a:avLst/>
          </a:prstGeom>
        </p:spPr>
      </p:pic>
      <p:sp>
        <p:nvSpPr>
          <p:cNvPr id="8" name="Content Placeholder 5">
            <a:extLst>
              <a:ext uri="{FF2B5EF4-FFF2-40B4-BE49-F238E27FC236}">
                <a16:creationId xmlns:a16="http://schemas.microsoft.com/office/drawing/2014/main" id="{1BEA0701-8E37-D7AD-9D76-3C15169775E8}"/>
              </a:ext>
            </a:extLst>
          </p:cNvPr>
          <p:cNvSpPr txBox="1">
            <a:spLocks/>
          </p:cNvSpPr>
          <p:nvPr/>
        </p:nvSpPr>
        <p:spPr>
          <a:xfrm>
            <a:off x="6515103" y="1149032"/>
            <a:ext cx="5241385"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9" name="Content Placeholder 5">
            <a:extLst>
              <a:ext uri="{FF2B5EF4-FFF2-40B4-BE49-F238E27FC236}">
                <a16:creationId xmlns:a16="http://schemas.microsoft.com/office/drawing/2014/main" id="{10284735-B15D-F852-BBAA-E035A8CDAAB7}"/>
              </a:ext>
            </a:extLst>
          </p:cNvPr>
          <p:cNvSpPr txBox="1">
            <a:spLocks/>
          </p:cNvSpPr>
          <p:nvPr/>
        </p:nvSpPr>
        <p:spPr>
          <a:xfrm>
            <a:off x="6705600" y="5138728"/>
            <a:ext cx="4502682"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Figure: Correlation of numerical data product type classification.</a:t>
            </a:r>
          </a:p>
        </p:txBody>
      </p:sp>
      <p:sp>
        <p:nvSpPr>
          <p:cNvPr id="10" name="Content Placeholder 5">
            <a:extLst>
              <a:ext uri="{FF2B5EF4-FFF2-40B4-BE49-F238E27FC236}">
                <a16:creationId xmlns:a16="http://schemas.microsoft.com/office/drawing/2014/main" id="{850D9CD9-C931-6110-14F2-7498E59C9CD7}"/>
              </a:ext>
            </a:extLst>
          </p:cNvPr>
          <p:cNvSpPr txBox="1">
            <a:spLocks/>
          </p:cNvSpPr>
          <p:nvPr/>
        </p:nvSpPr>
        <p:spPr>
          <a:xfrm>
            <a:off x="6642186" y="1285838"/>
            <a:ext cx="4629509"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Correlation Data for Model 1: Product Classification</a:t>
            </a:r>
          </a:p>
        </p:txBody>
      </p:sp>
    </p:spTree>
    <p:extLst>
      <p:ext uri="{BB962C8B-B14F-4D97-AF65-F5344CB8AC3E}">
        <p14:creationId xmlns:p14="http://schemas.microsoft.com/office/powerpoint/2010/main" val="3160298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843A58-9DA0-74E7-E29E-954DCF0B40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61B4D-7F07-1F43-23C1-DB213F9FBF6F}"/>
              </a:ext>
            </a:extLst>
          </p:cNvPr>
          <p:cNvSpPr>
            <a:spLocks noGrp="1"/>
          </p:cNvSpPr>
          <p:nvPr>
            <p:ph type="title"/>
          </p:nvPr>
        </p:nvSpPr>
        <p:spPr/>
        <p:txBody>
          <a:bodyPr/>
          <a:lstStyle/>
          <a:p>
            <a:r>
              <a:rPr lang="en-US" dirty="0"/>
              <a:t>Model 1: Product Classification Confusion Matrix Results</a:t>
            </a:r>
          </a:p>
        </p:txBody>
      </p:sp>
      <p:pic>
        <p:nvPicPr>
          <p:cNvPr id="6" name="Picture 5">
            <a:extLst>
              <a:ext uri="{FF2B5EF4-FFF2-40B4-BE49-F238E27FC236}">
                <a16:creationId xmlns:a16="http://schemas.microsoft.com/office/drawing/2014/main" id="{91F443B3-96EF-F091-6D81-593A425B60AC}"/>
              </a:ext>
            </a:extLst>
          </p:cNvPr>
          <p:cNvPicPr>
            <a:picLocks noChangeAspect="1"/>
          </p:cNvPicPr>
          <p:nvPr/>
        </p:nvPicPr>
        <p:blipFill>
          <a:blip r:embed="rId2"/>
          <a:srcRect b="2593"/>
          <a:stretch>
            <a:fillRect/>
          </a:stretch>
        </p:blipFill>
        <p:spPr>
          <a:xfrm>
            <a:off x="8154978" y="840932"/>
            <a:ext cx="3372698" cy="2892094"/>
          </a:xfrm>
          <a:prstGeom prst="rect">
            <a:avLst/>
          </a:prstGeom>
        </p:spPr>
      </p:pic>
      <p:pic>
        <p:nvPicPr>
          <p:cNvPr id="7" name="Picture 6">
            <a:extLst>
              <a:ext uri="{FF2B5EF4-FFF2-40B4-BE49-F238E27FC236}">
                <a16:creationId xmlns:a16="http://schemas.microsoft.com/office/drawing/2014/main" id="{815B6FD8-553B-BE88-B7A9-63805E55FC75}"/>
              </a:ext>
            </a:extLst>
          </p:cNvPr>
          <p:cNvPicPr>
            <a:picLocks noChangeAspect="1"/>
          </p:cNvPicPr>
          <p:nvPr/>
        </p:nvPicPr>
        <p:blipFill>
          <a:blip r:embed="rId3"/>
          <a:stretch>
            <a:fillRect/>
          </a:stretch>
        </p:blipFill>
        <p:spPr>
          <a:xfrm>
            <a:off x="4397913" y="3773666"/>
            <a:ext cx="3396173" cy="2969068"/>
          </a:xfrm>
          <a:prstGeom prst="rect">
            <a:avLst/>
          </a:prstGeom>
        </p:spPr>
      </p:pic>
      <p:pic>
        <p:nvPicPr>
          <p:cNvPr id="8" name="Picture 7">
            <a:extLst>
              <a:ext uri="{FF2B5EF4-FFF2-40B4-BE49-F238E27FC236}">
                <a16:creationId xmlns:a16="http://schemas.microsoft.com/office/drawing/2014/main" id="{0E3D38D8-C0E3-AFC8-672C-660561FA58FA}"/>
              </a:ext>
            </a:extLst>
          </p:cNvPr>
          <p:cNvPicPr>
            <a:picLocks noChangeAspect="1"/>
          </p:cNvPicPr>
          <p:nvPr/>
        </p:nvPicPr>
        <p:blipFill>
          <a:blip r:embed="rId4"/>
          <a:stretch>
            <a:fillRect/>
          </a:stretch>
        </p:blipFill>
        <p:spPr>
          <a:xfrm>
            <a:off x="8020807" y="3773666"/>
            <a:ext cx="3666094" cy="2969068"/>
          </a:xfrm>
          <a:prstGeom prst="rect">
            <a:avLst/>
          </a:prstGeom>
          <a:ln w="28575">
            <a:solidFill>
              <a:schemeClr val="accent3"/>
            </a:solidFill>
          </a:ln>
        </p:spPr>
      </p:pic>
      <p:pic>
        <p:nvPicPr>
          <p:cNvPr id="9" name="Picture 8">
            <a:extLst>
              <a:ext uri="{FF2B5EF4-FFF2-40B4-BE49-F238E27FC236}">
                <a16:creationId xmlns:a16="http://schemas.microsoft.com/office/drawing/2014/main" id="{1EB5BB11-3151-306C-5745-FAE1566C9AEE}"/>
              </a:ext>
            </a:extLst>
          </p:cNvPr>
          <p:cNvPicPr>
            <a:picLocks noChangeAspect="1"/>
          </p:cNvPicPr>
          <p:nvPr/>
        </p:nvPicPr>
        <p:blipFill>
          <a:blip r:embed="rId5"/>
          <a:srcRect b="2701"/>
          <a:stretch>
            <a:fillRect/>
          </a:stretch>
        </p:blipFill>
        <p:spPr>
          <a:xfrm>
            <a:off x="4285263" y="845218"/>
            <a:ext cx="3621474" cy="2812384"/>
          </a:xfrm>
          <a:prstGeom prst="rect">
            <a:avLst/>
          </a:prstGeom>
        </p:spPr>
      </p:pic>
      <p:pic>
        <p:nvPicPr>
          <p:cNvPr id="10" name="Picture 9">
            <a:extLst>
              <a:ext uri="{FF2B5EF4-FFF2-40B4-BE49-F238E27FC236}">
                <a16:creationId xmlns:a16="http://schemas.microsoft.com/office/drawing/2014/main" id="{E9001417-4F13-EC8A-DD2F-26C5232784AA}"/>
              </a:ext>
            </a:extLst>
          </p:cNvPr>
          <p:cNvPicPr>
            <a:picLocks noChangeAspect="1"/>
          </p:cNvPicPr>
          <p:nvPr/>
        </p:nvPicPr>
        <p:blipFill>
          <a:blip r:embed="rId6"/>
          <a:stretch>
            <a:fillRect/>
          </a:stretch>
        </p:blipFill>
        <p:spPr>
          <a:xfrm>
            <a:off x="505099" y="3773666"/>
            <a:ext cx="3439690" cy="2969068"/>
          </a:xfrm>
          <a:prstGeom prst="rect">
            <a:avLst/>
          </a:prstGeom>
        </p:spPr>
      </p:pic>
      <p:pic>
        <p:nvPicPr>
          <p:cNvPr id="11" name="Picture 10">
            <a:extLst>
              <a:ext uri="{FF2B5EF4-FFF2-40B4-BE49-F238E27FC236}">
                <a16:creationId xmlns:a16="http://schemas.microsoft.com/office/drawing/2014/main" id="{D5C70328-931E-9F0A-6200-ABDF367EADA6}"/>
              </a:ext>
            </a:extLst>
          </p:cNvPr>
          <p:cNvPicPr>
            <a:picLocks noChangeAspect="1"/>
          </p:cNvPicPr>
          <p:nvPr/>
        </p:nvPicPr>
        <p:blipFill>
          <a:blip r:embed="rId7"/>
          <a:srcRect b="2553"/>
          <a:stretch>
            <a:fillRect/>
          </a:stretch>
        </p:blipFill>
        <p:spPr>
          <a:xfrm>
            <a:off x="516744" y="840933"/>
            <a:ext cx="3520278" cy="2816668"/>
          </a:xfrm>
          <a:prstGeom prst="rect">
            <a:avLst/>
          </a:prstGeom>
        </p:spPr>
      </p:pic>
    </p:spTree>
    <p:extLst>
      <p:ext uri="{BB962C8B-B14F-4D97-AF65-F5344CB8AC3E}">
        <p14:creationId xmlns:p14="http://schemas.microsoft.com/office/powerpoint/2010/main" val="3084212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E63B2-C752-296D-23C3-F8158A0154FB}"/>
              </a:ext>
            </a:extLst>
          </p:cNvPr>
          <p:cNvSpPr>
            <a:spLocks noGrp="1"/>
          </p:cNvSpPr>
          <p:nvPr>
            <p:ph type="title"/>
          </p:nvPr>
        </p:nvSpPr>
        <p:spPr/>
        <p:txBody>
          <a:bodyPr/>
          <a:lstStyle/>
          <a:p>
            <a:r>
              <a:rPr lang="en-US" dirty="0"/>
              <a:t>Confusion Matrix Explanation</a:t>
            </a:r>
          </a:p>
        </p:txBody>
      </p:sp>
      <p:sp>
        <p:nvSpPr>
          <p:cNvPr id="4" name="TextBox 3">
            <a:extLst>
              <a:ext uri="{FF2B5EF4-FFF2-40B4-BE49-F238E27FC236}">
                <a16:creationId xmlns:a16="http://schemas.microsoft.com/office/drawing/2014/main" id="{B8ED2F64-629A-1D8D-9DBA-CB5014F2C123}"/>
              </a:ext>
            </a:extLst>
          </p:cNvPr>
          <p:cNvSpPr txBox="1"/>
          <p:nvPr/>
        </p:nvSpPr>
        <p:spPr>
          <a:xfrm>
            <a:off x="323850" y="1166843"/>
            <a:ext cx="11544300" cy="3970318"/>
          </a:xfrm>
          <a:prstGeom prst="rect">
            <a:avLst/>
          </a:prstGeom>
          <a:noFill/>
        </p:spPr>
        <p:txBody>
          <a:bodyPr wrap="square">
            <a:spAutoFit/>
          </a:bodyPr>
          <a:lstStyle/>
          <a:p>
            <a:pPr>
              <a:buNone/>
            </a:pPr>
            <a:r>
              <a:rPr lang="en-US" dirty="0">
                <a:solidFill>
                  <a:schemeClr val="bg1"/>
                </a:solidFill>
              </a:rPr>
              <a:t>What a Confusion Matrix Shows:</a:t>
            </a:r>
          </a:p>
          <a:p>
            <a:pPr>
              <a:buNone/>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Rows (True label): Represent the actual classes of the data points. In this case, the classes are MECH, MOD, and PWR.</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Columns (Predicted label): Represent the classes predicted by the model.</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Diagonal Elements: The numbers along the main diagonal (e.g., 899 for MECH in KNN) indicate the number of instances that were correctly classified for each class (True Positives).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Off-Diagonal Elements: The numbers outside the main diagonal indicate misclassifications. For example, in the KNN matrix, 98 instances that were actually MECH were predicted as MOD.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b="1" dirty="0">
                <a:solidFill>
                  <a:schemeClr val="bg1"/>
                </a:solidFill>
              </a:rPr>
              <a:t>By examining these matrices, one can compare how well each model performs in classifying data into the MECH, MOD, and PWR categories, identifying which classes are often confused with others by each algorithm. </a:t>
            </a:r>
          </a:p>
        </p:txBody>
      </p:sp>
    </p:spTree>
    <p:extLst>
      <p:ext uri="{BB962C8B-B14F-4D97-AF65-F5344CB8AC3E}">
        <p14:creationId xmlns:p14="http://schemas.microsoft.com/office/powerpoint/2010/main" val="260265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B18197-34AD-12E9-5F0D-A80A6A7431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27438D-ADB8-FFAF-0AFB-19B936730DF3}"/>
              </a:ext>
            </a:extLst>
          </p:cNvPr>
          <p:cNvSpPr>
            <a:spLocks noGrp="1"/>
          </p:cNvSpPr>
          <p:nvPr>
            <p:ph type="title"/>
          </p:nvPr>
        </p:nvSpPr>
        <p:spPr/>
        <p:txBody>
          <a:bodyPr/>
          <a:lstStyle/>
          <a:p>
            <a:r>
              <a:rPr lang="en-US" dirty="0"/>
              <a:t>Model 1: Product Dummy Classification Results</a:t>
            </a:r>
          </a:p>
        </p:txBody>
      </p:sp>
      <p:sp>
        <p:nvSpPr>
          <p:cNvPr id="3" name="Content Placeholder 2">
            <a:extLst>
              <a:ext uri="{FF2B5EF4-FFF2-40B4-BE49-F238E27FC236}">
                <a16:creationId xmlns:a16="http://schemas.microsoft.com/office/drawing/2014/main" id="{8D44C461-3D45-5E16-BB90-508AFFCA55E2}"/>
              </a:ext>
            </a:extLst>
          </p:cNvPr>
          <p:cNvSpPr>
            <a:spLocks noGrp="1"/>
          </p:cNvSpPr>
          <p:nvPr>
            <p:ph idx="1"/>
          </p:nvPr>
        </p:nvSpPr>
        <p:spPr>
          <a:xfrm>
            <a:off x="417824" y="4400119"/>
            <a:ext cx="11356351" cy="1559561"/>
          </a:xfrm>
        </p:spPr>
        <p:txBody>
          <a:bodyPr/>
          <a:lstStyle/>
          <a:p>
            <a:r>
              <a:rPr lang="en-US" dirty="0"/>
              <a:t>Mod is the majority class (2951/6554). </a:t>
            </a:r>
          </a:p>
          <a:p>
            <a:r>
              <a:rPr lang="en-US" dirty="0"/>
              <a:t>If Mod was chosen every time the accuracy would be 45%, therefore any model should perform better than the 45% accuracy and 62% F1-score.</a:t>
            </a:r>
          </a:p>
        </p:txBody>
      </p:sp>
      <p:pic>
        <p:nvPicPr>
          <p:cNvPr id="10" name="Picture 9">
            <a:extLst>
              <a:ext uri="{FF2B5EF4-FFF2-40B4-BE49-F238E27FC236}">
                <a16:creationId xmlns:a16="http://schemas.microsoft.com/office/drawing/2014/main" id="{C03C3927-8203-1FB9-607D-0B318BADA17D}"/>
              </a:ext>
            </a:extLst>
          </p:cNvPr>
          <p:cNvPicPr>
            <a:picLocks noChangeAspect="1"/>
          </p:cNvPicPr>
          <p:nvPr/>
        </p:nvPicPr>
        <p:blipFill>
          <a:blip r:embed="rId2"/>
          <a:stretch>
            <a:fillRect/>
          </a:stretch>
        </p:blipFill>
        <p:spPr>
          <a:xfrm>
            <a:off x="2830905" y="1678100"/>
            <a:ext cx="5359400" cy="2146300"/>
          </a:xfrm>
          <a:prstGeom prst="rect">
            <a:avLst/>
          </a:prstGeom>
        </p:spPr>
      </p:pic>
      <p:sp>
        <p:nvSpPr>
          <p:cNvPr id="11" name="Content Placeholder 5">
            <a:extLst>
              <a:ext uri="{FF2B5EF4-FFF2-40B4-BE49-F238E27FC236}">
                <a16:creationId xmlns:a16="http://schemas.microsoft.com/office/drawing/2014/main" id="{5D223E73-0719-2D25-B8DA-DF0958B957A4}"/>
              </a:ext>
            </a:extLst>
          </p:cNvPr>
          <p:cNvSpPr txBox="1">
            <a:spLocks/>
          </p:cNvSpPr>
          <p:nvPr/>
        </p:nvSpPr>
        <p:spPr>
          <a:xfrm>
            <a:off x="3943931" y="1225981"/>
            <a:ext cx="3411909"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Model 1 Dummy Classification Results</a:t>
            </a:r>
          </a:p>
        </p:txBody>
      </p:sp>
    </p:spTree>
    <p:extLst>
      <p:ext uri="{BB962C8B-B14F-4D97-AF65-F5344CB8AC3E}">
        <p14:creationId xmlns:p14="http://schemas.microsoft.com/office/powerpoint/2010/main" val="2993912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588A1-6A4B-A338-7E0C-99D1F26763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03FD73-5BCF-3769-5719-BCC66B0FA5CB}"/>
              </a:ext>
            </a:extLst>
          </p:cNvPr>
          <p:cNvSpPr>
            <a:spLocks noGrp="1"/>
          </p:cNvSpPr>
          <p:nvPr>
            <p:ph type="title"/>
          </p:nvPr>
        </p:nvSpPr>
        <p:spPr/>
        <p:txBody>
          <a:bodyPr/>
          <a:lstStyle/>
          <a:p>
            <a:r>
              <a:rPr lang="en-US" dirty="0"/>
              <a:t>Model 1: Classification Results</a:t>
            </a:r>
          </a:p>
        </p:txBody>
      </p:sp>
      <p:graphicFrame>
        <p:nvGraphicFramePr>
          <p:cNvPr id="8" name="Content Placeholder 7">
            <a:extLst>
              <a:ext uri="{FF2B5EF4-FFF2-40B4-BE49-F238E27FC236}">
                <a16:creationId xmlns:a16="http://schemas.microsoft.com/office/drawing/2014/main" id="{06DF19FB-0847-F479-86D1-6392A05969EB}"/>
              </a:ext>
            </a:extLst>
          </p:cNvPr>
          <p:cNvGraphicFramePr>
            <a:graphicFrameLocks noGrp="1"/>
          </p:cNvGraphicFramePr>
          <p:nvPr>
            <p:ph idx="1"/>
            <p:extLst>
              <p:ext uri="{D42A27DB-BD31-4B8C-83A1-F6EECF244321}">
                <p14:modId xmlns:p14="http://schemas.microsoft.com/office/powerpoint/2010/main" val="4108286060"/>
              </p:ext>
            </p:extLst>
          </p:nvPr>
        </p:nvGraphicFramePr>
        <p:xfrm>
          <a:off x="323850" y="1031062"/>
          <a:ext cx="5386070" cy="2783840"/>
        </p:xfrm>
        <a:graphic>
          <a:graphicData uri="http://schemas.openxmlformats.org/drawingml/2006/table">
            <a:tbl>
              <a:tblPr firstRow="1" bandRow="1">
                <a:tableStyleId>{5C22544A-7EE6-4342-B048-85BDC9FD1C3A}</a:tableStyleId>
              </a:tblPr>
              <a:tblGrid>
                <a:gridCol w="735281">
                  <a:extLst>
                    <a:ext uri="{9D8B030D-6E8A-4147-A177-3AD203B41FA5}">
                      <a16:colId xmlns:a16="http://schemas.microsoft.com/office/drawing/2014/main" val="317407102"/>
                    </a:ext>
                  </a:extLst>
                </a:gridCol>
                <a:gridCol w="785004">
                  <a:extLst>
                    <a:ext uri="{9D8B030D-6E8A-4147-A177-3AD203B41FA5}">
                      <a16:colId xmlns:a16="http://schemas.microsoft.com/office/drawing/2014/main" val="3779432987"/>
                    </a:ext>
                  </a:extLst>
                </a:gridCol>
                <a:gridCol w="726537">
                  <a:extLst>
                    <a:ext uri="{9D8B030D-6E8A-4147-A177-3AD203B41FA5}">
                      <a16:colId xmlns:a16="http://schemas.microsoft.com/office/drawing/2014/main" val="1379789297"/>
                    </a:ext>
                  </a:extLst>
                </a:gridCol>
                <a:gridCol w="924367">
                  <a:extLst>
                    <a:ext uri="{9D8B030D-6E8A-4147-A177-3AD203B41FA5}">
                      <a16:colId xmlns:a16="http://schemas.microsoft.com/office/drawing/2014/main" val="2105750734"/>
                    </a:ext>
                  </a:extLst>
                </a:gridCol>
                <a:gridCol w="792480">
                  <a:extLst>
                    <a:ext uri="{9D8B030D-6E8A-4147-A177-3AD203B41FA5}">
                      <a16:colId xmlns:a16="http://schemas.microsoft.com/office/drawing/2014/main" val="1896663683"/>
                    </a:ext>
                  </a:extLst>
                </a:gridCol>
                <a:gridCol w="724428">
                  <a:extLst>
                    <a:ext uri="{9D8B030D-6E8A-4147-A177-3AD203B41FA5}">
                      <a16:colId xmlns:a16="http://schemas.microsoft.com/office/drawing/2014/main" val="2435638634"/>
                    </a:ext>
                  </a:extLst>
                </a:gridCol>
                <a:gridCol w="697973">
                  <a:extLst>
                    <a:ext uri="{9D8B030D-6E8A-4147-A177-3AD203B41FA5}">
                      <a16:colId xmlns:a16="http://schemas.microsoft.com/office/drawing/2014/main" val="780500028"/>
                    </a:ext>
                  </a:extLst>
                </a:gridCol>
              </a:tblGrid>
              <a:tr h="370840">
                <a:tc>
                  <a:txBody>
                    <a:bodyPr/>
                    <a:lstStyle/>
                    <a:p>
                      <a:pPr algn="ctr"/>
                      <a:r>
                        <a:rPr lang="en-US" sz="1100" b="0" dirty="0">
                          <a:solidFill>
                            <a:schemeClr val="tx1"/>
                          </a:solidFill>
                          <a:latin typeface="+mj-lt"/>
                        </a:rPr>
                        <a:t>Top 3 Models</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Train Score</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Test Score</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Average Fit Time (s)</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Precision</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Recall</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F1</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a:r>
                        <a:rPr lang="en-US" sz="900" b="0" dirty="0">
                          <a:latin typeface="+mj-lt"/>
                        </a:rPr>
                        <a:t>KNN</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0.979203</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0.935154</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0.233768</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0.935829</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buNone/>
                      </a:pPr>
                      <a:r>
                        <a:rPr lang="en-US" sz="900" b="0" dirty="0">
                          <a:latin typeface="+mj-lt"/>
                        </a:rPr>
                        <a:t>0.935154</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buNone/>
                      </a:pPr>
                      <a:r>
                        <a:rPr lang="en-US" sz="900" b="0" dirty="0">
                          <a:latin typeface="+mj-lt"/>
                        </a:rPr>
                        <a:t>0.935382</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113972827"/>
                  </a:ext>
                </a:extLst>
              </a:tr>
              <a:tr h="370840">
                <a:tc>
                  <a:txBody>
                    <a:bodyPr/>
                    <a:lstStyle/>
                    <a:p>
                      <a:pPr algn="ctr"/>
                      <a:r>
                        <a:rPr lang="en-US" sz="900" b="0" dirty="0">
                          <a:latin typeface="+mj-lt"/>
                        </a:rPr>
                        <a:t>Logistic Regression</a:t>
                      </a: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0.888758</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0.892432</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3.089665</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0.893058</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0.892432</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0.892570</a:t>
                      </a:r>
                    </a:p>
                  </a:txBody>
                  <a:tcPr anchor="ctr">
                    <a:lnL w="12700" cmpd="sng">
                      <a:noFill/>
                    </a:lnL>
                    <a:lnR w="12700" cmpd="sng">
                      <a:noFill/>
                    </a:lnR>
                    <a:lnT w="127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729636017"/>
                  </a:ext>
                </a:extLst>
              </a:tr>
              <a:tr h="370840">
                <a:tc>
                  <a:txBody>
                    <a:bodyPr/>
                    <a:lstStyle/>
                    <a:p>
                      <a:pPr algn="ctr"/>
                      <a:r>
                        <a:rPr lang="en-US" sz="900" b="0" dirty="0">
                          <a:latin typeface="+mj-lt"/>
                        </a:rPr>
                        <a:t>SVC</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900" b="0" dirty="0">
                          <a:latin typeface="+mj-lt"/>
                        </a:rPr>
                        <a:t>0.934798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900" b="0" dirty="0">
                          <a:latin typeface="+mj-lt"/>
                        </a:rPr>
                        <a:t>0.924931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2.086301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0.925440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0.924931</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0.924859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a:r>
                        <a:rPr lang="en-US" sz="900" b="0" dirty="0">
                          <a:latin typeface="+mj-lt"/>
                        </a:rPr>
                        <a:t>Decision Tree</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0.961415</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0.934544</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0.026990</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0.934995</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0.934544</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0.934723</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66136607"/>
                  </a:ext>
                </a:extLst>
              </a:tr>
              <a:tr h="370840">
                <a:tc>
                  <a:txBody>
                    <a:bodyPr/>
                    <a:lstStyle/>
                    <a:p>
                      <a:pPr algn="ctr"/>
                      <a:r>
                        <a:rPr lang="en-US" sz="900" b="0" dirty="0">
                          <a:latin typeface="+mj-lt"/>
                        </a:rPr>
                        <a:t>Random Forest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0.975476</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0.942630</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0.360543</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0.942998</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0.942630</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0.942744</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77824983"/>
                  </a:ext>
                </a:extLst>
              </a:tr>
              <a:tr h="370840">
                <a:tc>
                  <a:txBody>
                    <a:bodyPr/>
                    <a:lstStyle/>
                    <a:p>
                      <a:pPr algn="ctr"/>
                      <a:r>
                        <a:rPr lang="en-US" sz="900" b="0" dirty="0">
                          <a:latin typeface="+mj-lt"/>
                        </a:rPr>
                        <a:t>Gradient Boosting</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0.965339</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900" b="0" dirty="0">
                          <a:latin typeface="+mj-lt"/>
                        </a:rPr>
                        <a:t>0.939884</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5.335005</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0.940287</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0.939884</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0.939949</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278649652"/>
                  </a:ext>
                </a:extLst>
              </a:tr>
            </a:tbl>
          </a:graphicData>
        </a:graphic>
      </p:graphicFrame>
      <p:graphicFrame>
        <p:nvGraphicFramePr>
          <p:cNvPr id="9" name="Content Placeholder 7">
            <a:extLst>
              <a:ext uri="{FF2B5EF4-FFF2-40B4-BE49-F238E27FC236}">
                <a16:creationId xmlns:a16="http://schemas.microsoft.com/office/drawing/2014/main" id="{28E90110-AA22-C571-6433-B94875972B37}"/>
              </a:ext>
            </a:extLst>
          </p:cNvPr>
          <p:cNvGraphicFramePr>
            <a:graphicFrameLocks/>
          </p:cNvGraphicFramePr>
          <p:nvPr>
            <p:extLst>
              <p:ext uri="{D42A27DB-BD31-4B8C-83A1-F6EECF244321}">
                <p14:modId xmlns:p14="http://schemas.microsoft.com/office/powerpoint/2010/main" val="3811449104"/>
              </p:ext>
            </p:extLst>
          </p:nvPr>
        </p:nvGraphicFramePr>
        <p:xfrm>
          <a:off x="6095999" y="1031062"/>
          <a:ext cx="5678175" cy="1910080"/>
        </p:xfrm>
        <a:graphic>
          <a:graphicData uri="http://schemas.openxmlformats.org/drawingml/2006/table">
            <a:tbl>
              <a:tblPr firstRow="1" bandRow="1">
                <a:tableStyleId>{5C22544A-7EE6-4342-B048-85BDC9FD1C3A}</a:tableStyleId>
              </a:tblPr>
              <a:tblGrid>
                <a:gridCol w="811168">
                  <a:extLst>
                    <a:ext uri="{9D8B030D-6E8A-4147-A177-3AD203B41FA5}">
                      <a16:colId xmlns:a16="http://schemas.microsoft.com/office/drawing/2014/main" val="317407102"/>
                    </a:ext>
                  </a:extLst>
                </a:gridCol>
                <a:gridCol w="753977">
                  <a:extLst>
                    <a:ext uri="{9D8B030D-6E8A-4147-A177-3AD203B41FA5}">
                      <a16:colId xmlns:a16="http://schemas.microsoft.com/office/drawing/2014/main" val="3779432987"/>
                    </a:ext>
                  </a:extLst>
                </a:gridCol>
                <a:gridCol w="760482">
                  <a:extLst>
                    <a:ext uri="{9D8B030D-6E8A-4147-A177-3AD203B41FA5}">
                      <a16:colId xmlns:a16="http://schemas.microsoft.com/office/drawing/2014/main" val="1379789297"/>
                    </a:ext>
                  </a:extLst>
                </a:gridCol>
                <a:gridCol w="1017546">
                  <a:extLst>
                    <a:ext uri="{9D8B030D-6E8A-4147-A177-3AD203B41FA5}">
                      <a16:colId xmlns:a16="http://schemas.microsoft.com/office/drawing/2014/main" val="2105750734"/>
                    </a:ext>
                  </a:extLst>
                </a:gridCol>
                <a:gridCol w="835459">
                  <a:extLst>
                    <a:ext uri="{9D8B030D-6E8A-4147-A177-3AD203B41FA5}">
                      <a16:colId xmlns:a16="http://schemas.microsoft.com/office/drawing/2014/main" val="1896663683"/>
                    </a:ext>
                  </a:extLst>
                </a:gridCol>
                <a:gridCol w="717638">
                  <a:extLst>
                    <a:ext uri="{9D8B030D-6E8A-4147-A177-3AD203B41FA5}">
                      <a16:colId xmlns:a16="http://schemas.microsoft.com/office/drawing/2014/main" val="2435638634"/>
                    </a:ext>
                  </a:extLst>
                </a:gridCol>
                <a:gridCol w="781905">
                  <a:extLst>
                    <a:ext uri="{9D8B030D-6E8A-4147-A177-3AD203B41FA5}">
                      <a16:colId xmlns:a16="http://schemas.microsoft.com/office/drawing/2014/main" val="780500028"/>
                    </a:ext>
                  </a:extLst>
                </a:gridCol>
              </a:tblGrid>
              <a:tr h="370840">
                <a:tc>
                  <a:txBody>
                    <a:bodyPr/>
                    <a:lstStyle/>
                    <a:p>
                      <a:pPr algn="ctr"/>
                      <a:r>
                        <a:rPr lang="en-US" sz="1100" b="0" dirty="0">
                          <a:solidFill>
                            <a:schemeClr val="tx1"/>
                          </a:solidFill>
                          <a:latin typeface="+mj-lt"/>
                        </a:rPr>
                        <a:t>Top 3 Models</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Train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Test Score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Average Fit Time (s)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Precision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Recall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tc>
                  <a:txBody>
                    <a:bodyPr/>
                    <a:lstStyle/>
                    <a:p>
                      <a:pPr algn="ctr"/>
                      <a:r>
                        <a:rPr lang="en-US" sz="1100" b="0" dirty="0">
                          <a:solidFill>
                            <a:schemeClr val="tx1"/>
                          </a:solidFill>
                          <a:latin typeface="+mj-lt"/>
                        </a:rPr>
                        <a:t>F1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a:r>
                        <a:rPr lang="en-US" sz="900" b="0" dirty="0">
                          <a:latin typeface="+mj-lt"/>
                        </a:rPr>
                        <a:t>Random Forest</a:t>
                      </a:r>
                    </a:p>
                  </a:txBody>
                  <a:tcPr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900" b="0" dirty="0">
                          <a:latin typeface="+mj-lt"/>
                        </a:rPr>
                        <a:t>0.975476</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sz="900" b="0" dirty="0">
                          <a:latin typeface="+mj-lt"/>
                        </a:rPr>
                        <a:t>0.942630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0.360543</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0.942998</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buNone/>
                      </a:pPr>
                      <a:r>
                        <a:rPr lang="en-US" sz="900" b="0" dirty="0">
                          <a:latin typeface="+mj-lt"/>
                        </a:rPr>
                        <a:t>0.942630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buNone/>
                      </a:pPr>
                      <a:r>
                        <a:rPr lang="en-US" sz="900" b="0" dirty="0">
                          <a:latin typeface="+mj-lt"/>
                        </a:rPr>
                        <a:t>0.942744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a:r>
                        <a:rPr lang="en-US" sz="900" b="0" dirty="0">
                          <a:latin typeface="+mj-lt"/>
                        </a:rPr>
                        <a:t>Gradient Boosting</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0.965339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algn="ctr"/>
                      <a:r>
                        <a:rPr lang="en-US" sz="900" b="0" dirty="0">
                          <a:latin typeface="+mj-lt"/>
                        </a:rPr>
                        <a:t>0.939884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5.335005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0.940287</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0.939884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0.939949</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729636017"/>
                  </a:ext>
                </a:extLst>
              </a:tr>
              <a:tr h="370840">
                <a:tc>
                  <a:txBody>
                    <a:bodyPr/>
                    <a:lstStyle/>
                    <a:p>
                      <a:pPr algn="ctr"/>
                      <a:r>
                        <a:rPr lang="en-US" sz="900" b="0" dirty="0">
                          <a:latin typeface="+mj-lt"/>
                        </a:rPr>
                        <a:t>KNN</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latin typeface="+mj-lt"/>
                        </a:rPr>
                        <a:t>0.979203</a:t>
                      </a:r>
                      <a:endParaRPr lang="en-US" sz="900" b="0" dirty="0">
                        <a:latin typeface="+mj-lt"/>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a:latin typeface="+mj-lt"/>
                        </a:rPr>
                        <a:t>0.935154</a:t>
                      </a:r>
                      <a:endParaRPr lang="en-US" sz="900" b="0" dirty="0">
                        <a:latin typeface="+mj-lt"/>
                      </a:endParaRP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0.233768</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0.935829</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0.935154</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900" b="0" kern="1200" dirty="0">
                          <a:solidFill>
                            <a:schemeClr val="dk1"/>
                          </a:solidFill>
                          <a:latin typeface="+mj-lt"/>
                          <a:ea typeface="+mn-ea"/>
                          <a:cs typeface="+mn-cs"/>
                        </a:rPr>
                        <a:t>0.935382</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gridSpan="7">
                  <a:txBody>
                    <a:bodyPr/>
                    <a:lstStyle/>
                    <a:p>
                      <a:pPr algn="l"/>
                      <a:r>
                        <a:rPr lang="en-US" sz="900" b="0" dirty="0">
                          <a:latin typeface="+mj-lt"/>
                        </a:rPr>
                        <a:t>Ensemble Test Accuracy: 0.9399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hMerge="1">
                  <a:txBody>
                    <a:bodyPr/>
                    <a:lstStyle/>
                    <a:p>
                      <a:pPr algn="ctr"/>
                      <a:endParaRPr lang="en-US" sz="1000" b="0" dirty="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sz="1000" b="0" dirty="0">
                        <a:latin typeface="+mj-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endParaRPr lang="en-US" sz="1000" b="0" kern="1200" dirty="0">
                        <a:solidFill>
                          <a:schemeClr val="dk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endParaRPr lang="en-US" sz="1000" b="0" kern="1200" dirty="0">
                        <a:solidFill>
                          <a:schemeClr val="dk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endParaRPr lang="en-US" sz="1000" b="0" kern="1200" dirty="0">
                        <a:solidFill>
                          <a:schemeClr val="dk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endParaRPr lang="en-US" sz="1000" b="0" kern="1200" dirty="0">
                        <a:solidFill>
                          <a:schemeClr val="dk1"/>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1613448"/>
                  </a:ext>
                </a:extLst>
              </a:tr>
            </a:tbl>
          </a:graphicData>
        </a:graphic>
      </p:graphicFrame>
      <p:sp>
        <p:nvSpPr>
          <p:cNvPr id="10" name="Content Placeholder 2">
            <a:extLst>
              <a:ext uri="{FF2B5EF4-FFF2-40B4-BE49-F238E27FC236}">
                <a16:creationId xmlns:a16="http://schemas.microsoft.com/office/drawing/2014/main" id="{60B38E5E-A0E0-8DC6-B554-90C3ADCA8DDB}"/>
              </a:ext>
            </a:extLst>
          </p:cNvPr>
          <p:cNvSpPr txBox="1">
            <a:spLocks/>
          </p:cNvSpPr>
          <p:nvPr/>
        </p:nvSpPr>
        <p:spPr>
          <a:xfrm>
            <a:off x="417824" y="4572647"/>
            <a:ext cx="113563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Initial results show the top 3 models were KNN, Random Forest and Gradient Boosting.</a:t>
            </a:r>
          </a:p>
          <a:p>
            <a:r>
              <a:rPr lang="en-US" dirty="0"/>
              <a:t>Using those 3 models, the ensemble test accuracy was 0.9399.</a:t>
            </a:r>
          </a:p>
          <a:p>
            <a:r>
              <a:rPr lang="en-US" dirty="0"/>
              <a:t>The best model selected was gradient boosting with a test score of ~94%. The F1 score was also the highest at ~94%.</a:t>
            </a:r>
          </a:p>
          <a:p>
            <a:endParaRPr lang="en-US" dirty="0"/>
          </a:p>
        </p:txBody>
      </p:sp>
    </p:spTree>
    <p:extLst>
      <p:ext uri="{BB962C8B-B14F-4D97-AF65-F5344CB8AC3E}">
        <p14:creationId xmlns:p14="http://schemas.microsoft.com/office/powerpoint/2010/main" val="78280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6C581-63D6-1C57-729C-6417673CF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6965B0-FFCC-4E6B-3DBE-1A7660B104E2}"/>
              </a:ext>
            </a:extLst>
          </p:cNvPr>
          <p:cNvSpPr>
            <a:spLocks noGrp="1"/>
          </p:cNvSpPr>
          <p:nvPr>
            <p:ph type="title"/>
          </p:nvPr>
        </p:nvSpPr>
        <p:spPr/>
        <p:txBody>
          <a:bodyPr/>
          <a:lstStyle/>
          <a:p>
            <a:r>
              <a:rPr lang="en-US" dirty="0"/>
              <a:t>Model 1: Results Summary</a:t>
            </a:r>
          </a:p>
        </p:txBody>
      </p:sp>
      <p:graphicFrame>
        <p:nvGraphicFramePr>
          <p:cNvPr id="7" name="Content Placeholder 5">
            <a:extLst>
              <a:ext uri="{FF2B5EF4-FFF2-40B4-BE49-F238E27FC236}">
                <a16:creationId xmlns:a16="http://schemas.microsoft.com/office/drawing/2014/main" id="{F6374660-F208-AF82-29B7-B65EA4396C42}"/>
              </a:ext>
            </a:extLst>
          </p:cNvPr>
          <p:cNvGraphicFramePr>
            <a:graphicFrameLocks/>
          </p:cNvGraphicFramePr>
          <p:nvPr>
            <p:extLst>
              <p:ext uri="{D42A27DB-BD31-4B8C-83A1-F6EECF244321}">
                <p14:modId xmlns:p14="http://schemas.microsoft.com/office/powerpoint/2010/main" val="797902551"/>
              </p:ext>
            </p:extLst>
          </p:nvPr>
        </p:nvGraphicFramePr>
        <p:xfrm>
          <a:off x="690880" y="845171"/>
          <a:ext cx="10485120" cy="5569061"/>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11944">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Develop supervised learning to predict product type based on Bill of Materials (BOM) information and other categorical data.</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2407715">
                <a:tc>
                  <a:txBody>
                    <a:bodyPr/>
                    <a:lstStyle/>
                    <a:p>
                      <a:pPr algn="ctr"/>
                      <a:r>
                        <a:rPr lang="en-US" sz="1400" b="1" dirty="0">
                          <a:solidFill>
                            <a:schemeClr val="bg1"/>
                          </a:solidFill>
                        </a:rPr>
                        <a:t>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indent="-285750">
                        <a:buFont typeface="Arial" panose="020B0604020202020204" pitchFamily="34" charset="0"/>
                        <a:buChar char="•"/>
                      </a:pPr>
                      <a:r>
                        <a:rPr lang="en-US" sz="1400" dirty="0"/>
                        <a:t>The best model selected was gradient boosting with a test score of ~94% which is supplier to the dummy classifier of 45%. The F1 score was also the highest at ~94%.</a:t>
                      </a:r>
                    </a:p>
                    <a:p>
                      <a:pPr marL="285750" indent="-285750">
                        <a:buFont typeface="Arial" panose="020B0604020202020204" pitchFamily="34" charset="0"/>
                        <a:buChar char="•"/>
                      </a:pPr>
                      <a:r>
                        <a:rPr lang="en-US" sz="1400" dirty="0"/>
                        <a:t>The F1 score is a way to measure how well a model balances precision and recall.</a:t>
                      </a:r>
                    </a:p>
                    <a:p>
                      <a:pPr marL="742928" lvl="1" indent="-285750">
                        <a:buFont typeface="Arial" panose="020B0604020202020204" pitchFamily="34" charset="0"/>
                        <a:buChar char="•"/>
                      </a:pPr>
                      <a:r>
                        <a:rPr lang="en-US" sz="1400" b="0" dirty="0"/>
                        <a:t>Precision asks: </a:t>
                      </a:r>
                      <a:r>
                        <a:rPr lang="en-US" sz="1400" b="0" i="1" dirty="0"/>
                        <a:t>“When the model predicts something as positive, how often is it correct?”</a:t>
                      </a:r>
                    </a:p>
                    <a:p>
                      <a:pPr marL="742928" lvl="1" indent="-285750">
                        <a:buFont typeface="Arial" panose="020B0604020202020204" pitchFamily="34" charset="0"/>
                        <a:buChar char="•"/>
                      </a:pPr>
                      <a:r>
                        <a:rPr lang="en-US" sz="1400" b="0" dirty="0"/>
                        <a:t>Recall </a:t>
                      </a:r>
                      <a:r>
                        <a:rPr lang="en-US" sz="1400" dirty="0"/>
                        <a:t>asks: </a:t>
                      </a:r>
                      <a:r>
                        <a:rPr lang="en-US" sz="1400" i="1" dirty="0"/>
                        <a:t>“Out of all the actual positives, how many did the model find?”</a:t>
                      </a:r>
                      <a:endParaRPr lang="en-US" sz="1400" dirty="0"/>
                    </a:p>
                    <a:p>
                      <a:pPr marL="285750" indent="-285750">
                        <a:buFont typeface="Arial" panose="020B0604020202020204" pitchFamily="34" charset="0"/>
                        <a:buChar char="•"/>
                      </a:pPr>
                      <a:r>
                        <a:rPr lang="en-US" sz="1400" dirty="0"/>
                        <a:t>The F1 score combines these two into a single number. A high F1 score means the model is good at both:</a:t>
                      </a:r>
                    </a:p>
                    <a:p>
                      <a:pPr marL="742928" lvl="1" indent="-285750">
                        <a:buFont typeface="Arial" panose="020B0604020202020204" pitchFamily="34" charset="0"/>
                        <a:buChar char="•"/>
                      </a:pPr>
                      <a:r>
                        <a:rPr lang="en-US" sz="1400" dirty="0"/>
                        <a:t>avoiding too many false alarms (precision),</a:t>
                      </a:r>
                    </a:p>
                    <a:p>
                      <a:pPr marL="742928" lvl="1" indent="-285750">
                        <a:buFont typeface="Arial" panose="020B0604020202020204" pitchFamily="34" charset="0"/>
                        <a:buChar char="•"/>
                      </a:pPr>
                      <a:r>
                        <a:rPr lang="en-US" sz="1400" dirty="0"/>
                        <a:t>and not missing too many real positives (recall).</a:t>
                      </a:r>
                    </a:p>
                    <a:p>
                      <a:pPr marL="285750" lvl="0" indent="-285750">
                        <a:buFont typeface="Arial" panose="020B0604020202020204" pitchFamily="34" charset="0"/>
                        <a:buChar char="•"/>
                      </a:pPr>
                      <a:r>
                        <a:rPr lang="en-US" sz="1400" dirty="0"/>
                        <a:t>It’s important to minimize false negatives, since it’s better for more products to be classified as PWR than for true PWR products to be missed.</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970386">
                <a:tc>
                  <a:txBody>
                    <a:bodyPr/>
                    <a:lstStyle/>
                    <a:p>
                      <a:pPr algn="ctr"/>
                      <a:r>
                        <a:rPr lang="en-US" sz="1400" b="1" dirty="0">
                          <a:solidFill>
                            <a:schemeClr val="bg1"/>
                          </a:solidFill>
                        </a:rPr>
                        <a:t>Best Parameters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Learning Rate: 0.1</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Max Depth: 5</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N Estimators: 200</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r h="1548331">
                <a:tc>
                  <a:txBody>
                    <a:bodyPr/>
                    <a:lstStyle/>
                    <a:p>
                      <a:pPr algn="ctr"/>
                      <a:r>
                        <a:rPr lang="en-US" sz="1400" b="1" dirty="0">
                          <a:solidFill>
                            <a:schemeClr val="bg1"/>
                          </a:solidFill>
                        </a:rPr>
                        <a:t>Summary</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We built a supervised learning model to classify products using Bill of Materials data, and Gradient Boosting emerged as the most effective approach. The model achieved about 94% accuracy, ensuring reliable identification of PWR products and reducing the risk of critical items being overlooked. This balance of accuracy and coverage provides a strong foundation for more consistent and confident product classification.</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20769351"/>
                  </a:ext>
                </a:extLst>
              </a:tr>
            </a:tbl>
          </a:graphicData>
        </a:graphic>
      </p:graphicFrame>
    </p:spTree>
    <p:extLst>
      <p:ext uri="{BB962C8B-B14F-4D97-AF65-F5344CB8AC3E}">
        <p14:creationId xmlns:p14="http://schemas.microsoft.com/office/powerpoint/2010/main" val="5501942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4BCE4-AA0C-6FEF-3A10-BFE4F8B8A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E5C898-199C-F53F-433E-6C4E7BDCAEF5}"/>
              </a:ext>
            </a:extLst>
          </p:cNvPr>
          <p:cNvSpPr>
            <a:spLocks noGrp="1"/>
          </p:cNvSpPr>
          <p:nvPr>
            <p:ph type="title"/>
          </p:nvPr>
        </p:nvSpPr>
        <p:spPr/>
        <p:txBody>
          <a:bodyPr/>
          <a:lstStyle/>
          <a:p>
            <a:r>
              <a:rPr lang="en-US" dirty="0"/>
              <a:t>Model 2 – Weight Prediction</a:t>
            </a:r>
          </a:p>
        </p:txBody>
      </p:sp>
    </p:spTree>
    <p:extLst>
      <p:ext uri="{BB962C8B-B14F-4D97-AF65-F5344CB8AC3E}">
        <p14:creationId xmlns:p14="http://schemas.microsoft.com/office/powerpoint/2010/main" val="3313800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7710-74B0-35AC-F73C-B36D424DF8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C7461-63FA-C174-367D-BC02450F6ABF}"/>
              </a:ext>
            </a:extLst>
          </p:cNvPr>
          <p:cNvSpPr>
            <a:spLocks noGrp="1"/>
          </p:cNvSpPr>
          <p:nvPr>
            <p:ph type="title"/>
          </p:nvPr>
        </p:nvSpPr>
        <p:spPr/>
        <p:txBody>
          <a:bodyPr/>
          <a:lstStyle/>
          <a:p>
            <a:r>
              <a:rPr lang="en-US" dirty="0"/>
              <a:t>Product Weight Prediction Model Development</a:t>
            </a:r>
          </a:p>
        </p:txBody>
      </p:sp>
      <p:graphicFrame>
        <p:nvGraphicFramePr>
          <p:cNvPr id="7" name="Content Placeholder 5">
            <a:extLst>
              <a:ext uri="{FF2B5EF4-FFF2-40B4-BE49-F238E27FC236}">
                <a16:creationId xmlns:a16="http://schemas.microsoft.com/office/drawing/2014/main" id="{C5372293-4237-4BF0-421A-69C232A2332A}"/>
              </a:ext>
            </a:extLst>
          </p:cNvPr>
          <p:cNvGraphicFramePr>
            <a:graphicFrameLocks/>
          </p:cNvGraphicFramePr>
          <p:nvPr>
            <p:extLst>
              <p:ext uri="{D42A27DB-BD31-4B8C-83A1-F6EECF244321}">
                <p14:modId xmlns:p14="http://schemas.microsoft.com/office/powerpoint/2010/main" val="1828739312"/>
              </p:ext>
            </p:extLst>
          </p:nvPr>
        </p:nvGraphicFramePr>
        <p:xfrm>
          <a:off x="690880" y="1651317"/>
          <a:ext cx="10485120" cy="4063999"/>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45682">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Develop a supervised learning model to predict product weight, leveraging the relationship between weight and BOM information.</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911551">
                <a:tc>
                  <a:txBody>
                    <a:bodyPr/>
                    <a:lstStyle/>
                    <a:p>
                      <a:pPr algn="ctr"/>
                      <a:r>
                        <a:rPr lang="en-US" sz="1400" b="1" dirty="0">
                          <a:solidFill>
                            <a:schemeClr val="bg1"/>
                          </a:solidFill>
                        </a:rPr>
                        <a:t>Target Variable </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Product weight in kilograms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2506766">
                <a:tc>
                  <a:txBody>
                    <a:bodyPr/>
                    <a:lstStyle/>
                    <a:p>
                      <a:pPr algn="ctr"/>
                      <a:r>
                        <a:rPr lang="en-US" sz="1400" b="1" dirty="0">
                          <a:solidFill>
                            <a:schemeClr val="bg1"/>
                          </a:solidFill>
                        </a:rPr>
                        <a:t>Process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Split the dataset into training and testing sets using train, test, split with 25% test size.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Establish a baseline using a dummy classifier.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a column transformer:</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Apply Standard Scaler to numerical columns.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transformed target regressor.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Define candidate models and hyperparameters in a dictionary for use with Grid Search CV.</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Model is scored using negative root mean squared error.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Use the best-performing model to predict labels for the unlabeled dataset.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bl>
          </a:graphicData>
        </a:graphic>
      </p:graphicFrame>
    </p:spTree>
    <p:extLst>
      <p:ext uri="{BB962C8B-B14F-4D97-AF65-F5344CB8AC3E}">
        <p14:creationId xmlns:p14="http://schemas.microsoft.com/office/powerpoint/2010/main" val="248963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81A17-8731-1362-71B3-AD19C663F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AC5FB-A7B1-EF55-4173-F016FFA7A800}"/>
              </a:ext>
            </a:extLst>
          </p:cNvPr>
          <p:cNvSpPr>
            <a:spLocks noGrp="1"/>
          </p:cNvSpPr>
          <p:nvPr>
            <p:ph type="title"/>
          </p:nvPr>
        </p:nvSpPr>
        <p:spPr/>
        <p:txBody>
          <a:bodyPr/>
          <a:lstStyle/>
          <a:p>
            <a:r>
              <a:rPr lang="en-US" dirty="0"/>
              <a:t>Executive Summary</a:t>
            </a:r>
          </a:p>
        </p:txBody>
      </p:sp>
      <p:graphicFrame>
        <p:nvGraphicFramePr>
          <p:cNvPr id="7" name="Content Placeholder 5">
            <a:extLst>
              <a:ext uri="{FF2B5EF4-FFF2-40B4-BE49-F238E27FC236}">
                <a16:creationId xmlns:a16="http://schemas.microsoft.com/office/drawing/2014/main" id="{C66A17A6-6889-7F2B-93C5-54B3AC75E6AF}"/>
              </a:ext>
            </a:extLst>
          </p:cNvPr>
          <p:cNvGraphicFramePr>
            <a:graphicFrameLocks/>
          </p:cNvGraphicFramePr>
          <p:nvPr>
            <p:extLst>
              <p:ext uri="{D42A27DB-BD31-4B8C-83A1-F6EECF244321}">
                <p14:modId xmlns:p14="http://schemas.microsoft.com/office/powerpoint/2010/main" val="2359619595"/>
              </p:ext>
            </p:extLst>
          </p:nvPr>
        </p:nvGraphicFramePr>
        <p:xfrm>
          <a:off x="323850" y="970597"/>
          <a:ext cx="11544300" cy="5369243"/>
        </p:xfrm>
        <a:graphic>
          <a:graphicData uri="http://schemas.openxmlformats.org/drawingml/2006/table">
            <a:tbl>
              <a:tblPr firstRow="1" bandRow="1">
                <a:tableStyleId>{5C22544A-7EE6-4342-B048-85BDC9FD1C3A}</a:tableStyleId>
              </a:tblPr>
              <a:tblGrid>
                <a:gridCol w="2256699">
                  <a:extLst>
                    <a:ext uri="{9D8B030D-6E8A-4147-A177-3AD203B41FA5}">
                      <a16:colId xmlns:a16="http://schemas.microsoft.com/office/drawing/2014/main" val="3310775825"/>
                    </a:ext>
                  </a:extLst>
                </a:gridCol>
                <a:gridCol w="9287601">
                  <a:extLst>
                    <a:ext uri="{9D8B030D-6E8A-4147-A177-3AD203B41FA5}">
                      <a16:colId xmlns:a16="http://schemas.microsoft.com/office/drawing/2014/main" val="1911545033"/>
                    </a:ext>
                  </a:extLst>
                </a:gridCol>
              </a:tblGrid>
              <a:tr h="927000">
                <a:tc>
                  <a:txBody>
                    <a:bodyPr/>
                    <a:lstStyle/>
                    <a:p>
                      <a:pPr algn="ctr"/>
                      <a:r>
                        <a:rPr lang="en-US" sz="1300" b="1" dirty="0">
                          <a:solidFill>
                            <a:schemeClr val="bg1"/>
                          </a:solidFill>
                        </a:rPr>
                        <a:t>Problem</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300" b="0" dirty="0">
                          <a:solidFill>
                            <a:schemeClr val="bg1"/>
                          </a:solidFill>
                        </a:rPr>
                        <a:t>A critical lack of centralized power information for products, leading to significant data gaps.</a:t>
                      </a:r>
                    </a:p>
                    <a:p>
                      <a:pPr marL="285750" indent="-285750">
                        <a:buFont typeface="Arial" panose="020B0604020202020204" pitchFamily="34" charset="0"/>
                        <a:buChar char="•"/>
                      </a:pPr>
                      <a:r>
                        <a:rPr lang="en-US" sz="1300" b="0" dirty="0">
                          <a:solidFill>
                            <a:schemeClr val="bg1"/>
                          </a:solidFill>
                        </a:rPr>
                        <a:t>The electricity consumed by Cisco’s products represents the company's largest source of greenhouse gas emissions, making accurate power estimation crucial for environmental initiatives.</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1399282">
                <a:tc>
                  <a:txBody>
                    <a:bodyPr/>
                    <a:lstStyle/>
                    <a:p>
                      <a:pPr algn="ctr"/>
                      <a:r>
                        <a:rPr lang="en-US" sz="1300" b="1" dirty="0">
                          <a:solidFill>
                            <a:schemeClr val="bg1"/>
                          </a:solidFill>
                        </a:rPr>
                        <a:t>Approach</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rPr>
                        <a:t>Develop a multi-stage supervised learning model using Bill of Materials (BOM) and product classification data.</a:t>
                      </a:r>
                    </a:p>
                    <a:p>
                      <a:pPr marL="800078"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Stage 1: Product Classification: Classify products into types (MECH, MOD, PWR).</a:t>
                      </a:r>
                    </a:p>
                    <a:p>
                      <a:pPr marL="800078"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Stage 2: Weight Prediction: Predict product weight (kg).</a:t>
                      </a:r>
                    </a:p>
                    <a:p>
                      <a:pPr marL="800078" marR="0" lvl="1"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Stage 3: Power Prediction: Estimate product power (Watts).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rPr>
                        <a:t>Data preprocessing involved consolidation, removal of missing data, and log transformation to handle skewed distributions.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1620016">
                <a:tc>
                  <a:txBody>
                    <a:bodyPr/>
                    <a:lstStyle/>
                    <a:p>
                      <a:pPr algn="ctr"/>
                      <a:r>
                        <a:rPr lang="en-US" sz="1300" b="1" dirty="0">
                          <a:solidFill>
                            <a:schemeClr val="bg1"/>
                          </a:solidFill>
                        </a:rPr>
                        <a:t>Key 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solidFill>
                            <a:schemeClr val="bg1"/>
                          </a:solidFill>
                        </a:rPr>
                        <a:t>Product Classification (Model 1): </a:t>
                      </a:r>
                      <a:r>
                        <a:rPr lang="en-US" sz="1300" b="0" dirty="0">
                          <a:solidFill>
                            <a:schemeClr val="bg1"/>
                          </a:solidFill>
                        </a:rPr>
                        <a:t>Gradient Boosting achieved a strong 94% accuracy and F1-score, significantly outperforming the 45% dummy baseline. This ensures reliable identification of critical product types.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solidFill>
                            <a:schemeClr val="bg1"/>
                          </a:solidFill>
                        </a:rPr>
                        <a:t>Product Weight Prediction (Model 2): </a:t>
                      </a:r>
                      <a:r>
                        <a:rPr lang="en-US" sz="1300" b="0" dirty="0">
                          <a:solidFill>
                            <a:schemeClr val="bg1"/>
                          </a:solidFill>
                        </a:rPr>
                        <a:t>Random Forest delivered a Test RMSE of 1.93, a substantial improvement over the 4.78 dummy baseline, particularly for products under 20 kg.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dirty="0">
                          <a:solidFill>
                            <a:schemeClr val="bg1"/>
                          </a:solidFill>
                        </a:rPr>
                        <a:t>Product Power Prediction (Model 3): </a:t>
                      </a:r>
                      <a:r>
                        <a:rPr lang="en-US" sz="1300" b="0" dirty="0">
                          <a:solidFill>
                            <a:schemeClr val="bg1"/>
                          </a:solidFill>
                        </a:rPr>
                        <a:t>Random Forest achieved the lowest Test RMSE of 116.50, markedly better than the 241.43 dummy baseline. This model provides reliable power predictions essential for emissions calculations. </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r h="1422945">
                <a:tc>
                  <a:txBody>
                    <a:bodyPr/>
                    <a:lstStyle/>
                    <a:p>
                      <a:pPr algn="ctr"/>
                      <a:r>
                        <a:rPr lang="en-US" sz="1300" b="1" dirty="0">
                          <a:solidFill>
                            <a:schemeClr val="bg1"/>
                          </a:solidFill>
                        </a:rPr>
                        <a:t>Impact</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Establishes a robust, data-driven framework for estimating product power, addressing a significant data gap.</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Enables more accurate tracking and management of greenhouse gas emissions linked to product energy consumption.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300" b="0" dirty="0">
                          <a:solidFill>
                            <a:schemeClr val="bg1"/>
                          </a:solidFill>
                        </a:rPr>
                        <a:t>Provides a strong foundation for consistent and confident product classification and attribute prediction, supporting sustainability goals.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228060140"/>
                  </a:ext>
                </a:extLst>
              </a:tr>
            </a:tbl>
          </a:graphicData>
        </a:graphic>
      </p:graphicFrame>
    </p:spTree>
    <p:extLst>
      <p:ext uri="{BB962C8B-B14F-4D97-AF65-F5344CB8AC3E}">
        <p14:creationId xmlns:p14="http://schemas.microsoft.com/office/powerpoint/2010/main" val="6080598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F0D36-E9FF-0D93-B9EB-CF41E3B5E7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667AAE-A8D5-1FAD-E807-C56FAF5D2A92}"/>
              </a:ext>
            </a:extLst>
          </p:cNvPr>
          <p:cNvSpPr>
            <a:spLocks noGrp="1"/>
          </p:cNvSpPr>
          <p:nvPr>
            <p:ph type="title"/>
          </p:nvPr>
        </p:nvSpPr>
        <p:spPr/>
        <p:txBody>
          <a:bodyPr/>
          <a:lstStyle/>
          <a:p>
            <a:r>
              <a:rPr lang="en-US" dirty="0"/>
              <a:t>Product Weight Prediction Model Parameters</a:t>
            </a:r>
          </a:p>
        </p:txBody>
      </p:sp>
      <p:graphicFrame>
        <p:nvGraphicFramePr>
          <p:cNvPr id="3" name="Table 2">
            <a:extLst>
              <a:ext uri="{FF2B5EF4-FFF2-40B4-BE49-F238E27FC236}">
                <a16:creationId xmlns:a16="http://schemas.microsoft.com/office/drawing/2014/main" id="{A9D46C34-1A32-7EBF-F14C-B5AC5F216DCD}"/>
              </a:ext>
            </a:extLst>
          </p:cNvPr>
          <p:cNvGraphicFramePr>
            <a:graphicFrameLocks noGrp="1"/>
          </p:cNvGraphicFramePr>
          <p:nvPr>
            <p:extLst>
              <p:ext uri="{D42A27DB-BD31-4B8C-83A1-F6EECF244321}">
                <p14:modId xmlns:p14="http://schemas.microsoft.com/office/powerpoint/2010/main" val="310769885"/>
              </p:ext>
            </p:extLst>
          </p:nvPr>
        </p:nvGraphicFramePr>
        <p:xfrm>
          <a:off x="1452871" y="1587500"/>
          <a:ext cx="9286258" cy="3259455"/>
        </p:xfrm>
        <a:graphic>
          <a:graphicData uri="http://schemas.openxmlformats.org/drawingml/2006/table">
            <a:tbl>
              <a:tblPr firstRow="1" bandRow="1">
                <a:tableStyleId>{5C22544A-7EE6-4342-B048-85BDC9FD1C3A}</a:tableStyleId>
              </a:tblPr>
              <a:tblGrid>
                <a:gridCol w="1400453">
                  <a:extLst>
                    <a:ext uri="{9D8B030D-6E8A-4147-A177-3AD203B41FA5}">
                      <a16:colId xmlns:a16="http://schemas.microsoft.com/office/drawing/2014/main" val="30536852"/>
                    </a:ext>
                  </a:extLst>
                </a:gridCol>
                <a:gridCol w="1326608">
                  <a:extLst>
                    <a:ext uri="{9D8B030D-6E8A-4147-A177-3AD203B41FA5}">
                      <a16:colId xmlns:a16="http://schemas.microsoft.com/office/drawing/2014/main" val="110989678"/>
                    </a:ext>
                  </a:extLst>
                </a:gridCol>
                <a:gridCol w="1782630">
                  <a:extLst>
                    <a:ext uri="{9D8B030D-6E8A-4147-A177-3AD203B41FA5}">
                      <a16:colId xmlns:a16="http://schemas.microsoft.com/office/drawing/2014/main" val="1016275450"/>
                    </a:ext>
                  </a:extLst>
                </a:gridCol>
                <a:gridCol w="1616804">
                  <a:extLst>
                    <a:ext uri="{9D8B030D-6E8A-4147-A177-3AD203B41FA5}">
                      <a16:colId xmlns:a16="http://schemas.microsoft.com/office/drawing/2014/main" val="2313195363"/>
                    </a:ext>
                  </a:extLst>
                </a:gridCol>
                <a:gridCol w="1616804">
                  <a:extLst>
                    <a:ext uri="{9D8B030D-6E8A-4147-A177-3AD203B41FA5}">
                      <a16:colId xmlns:a16="http://schemas.microsoft.com/office/drawing/2014/main" val="725506786"/>
                    </a:ext>
                  </a:extLst>
                </a:gridCol>
                <a:gridCol w="1542959">
                  <a:extLst>
                    <a:ext uri="{9D8B030D-6E8A-4147-A177-3AD203B41FA5}">
                      <a16:colId xmlns:a16="http://schemas.microsoft.com/office/drawing/2014/main" val="1742005781"/>
                    </a:ext>
                  </a:extLst>
                </a:gridCol>
              </a:tblGrid>
              <a:tr h="0">
                <a:tc>
                  <a:txBody>
                    <a:bodyPr/>
                    <a:lstStyle/>
                    <a:p>
                      <a:pPr algn="ctr" fontAlgn="ctr">
                        <a:buNone/>
                      </a:pPr>
                      <a:r>
                        <a:rPr lang="en-US" sz="1800" b="0" i="0" u="none" strike="noStrike" dirty="0">
                          <a:solidFill>
                            <a:schemeClr val="tx1"/>
                          </a:solidFill>
                          <a:effectLst/>
                          <a:latin typeface="Arial" panose="020B0604020202020204" pitchFamily="34" charset="0"/>
                        </a:rPr>
                        <a:t> </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Linear Regression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KNN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SVR</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Random Forest</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Gradient Booster</a:t>
                      </a:r>
                    </a:p>
                  </a:txBody>
                  <a:tcPr marL="9525" marR="9525" marT="9525" marB="0" anchor="ctr">
                    <a:solidFill>
                      <a:schemeClr val="bg1"/>
                    </a:solidFill>
                  </a:tcPr>
                </a:tc>
                <a:extLst>
                  <a:ext uri="{0D108BD9-81ED-4DB2-BD59-A6C34878D82A}">
                    <a16:rowId xmlns:a16="http://schemas.microsoft.com/office/drawing/2014/main" val="64359626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1</a:t>
                      </a:r>
                    </a:p>
                  </a:txBody>
                  <a:tcPr marL="9525" marR="9525" marT="9525" marB="0" anchor="ctr">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Neighbors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229012540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1</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0.01, 0.1, 1, 10, 100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3, 5, 7, 9, 11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0.1, 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148813791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2</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Penalty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Weights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Kernal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Learning Rate</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3966780026"/>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2</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l1, l2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Uniform, Distance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linear, </a:t>
                      </a:r>
                      <a:r>
                        <a:rPr lang="en-US" sz="1200" b="0" i="0" u="none" strike="noStrike" dirty="0" err="1">
                          <a:solidFill>
                            <a:srgbClr val="000000"/>
                          </a:solidFill>
                          <a:effectLst/>
                          <a:latin typeface="+mj-lt"/>
                        </a:rPr>
                        <a:t>rbf</a:t>
                      </a: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None, 5,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0.01, 0.1</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517156035"/>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3</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Epsilon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Split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7587991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3</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2, 5 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3401521591"/>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4</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7182D"/>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12859765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4</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333809595"/>
                  </a:ext>
                </a:extLst>
              </a:tr>
            </a:tbl>
          </a:graphicData>
        </a:graphic>
      </p:graphicFrame>
    </p:spTree>
    <p:extLst>
      <p:ext uri="{BB962C8B-B14F-4D97-AF65-F5344CB8AC3E}">
        <p14:creationId xmlns:p14="http://schemas.microsoft.com/office/powerpoint/2010/main" val="729038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82B74-C129-042F-FAD3-6A0913CE4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E6732-C77E-F848-D533-ADAA8973A60D}"/>
              </a:ext>
            </a:extLst>
          </p:cNvPr>
          <p:cNvSpPr>
            <a:spLocks noGrp="1"/>
          </p:cNvSpPr>
          <p:nvPr>
            <p:ph type="title"/>
          </p:nvPr>
        </p:nvSpPr>
        <p:spPr/>
        <p:txBody>
          <a:bodyPr/>
          <a:lstStyle/>
          <a:p>
            <a:r>
              <a:rPr lang="en-US" dirty="0"/>
              <a:t>Product Weight Prediction Model Development</a:t>
            </a:r>
          </a:p>
        </p:txBody>
      </p:sp>
      <p:sp>
        <p:nvSpPr>
          <p:cNvPr id="6" name="Content Placeholder 5">
            <a:extLst>
              <a:ext uri="{FF2B5EF4-FFF2-40B4-BE49-F238E27FC236}">
                <a16:creationId xmlns:a16="http://schemas.microsoft.com/office/drawing/2014/main" id="{35FB4806-EE82-4502-14E7-F7FF1A6F1705}"/>
              </a:ext>
            </a:extLst>
          </p:cNvPr>
          <p:cNvSpPr>
            <a:spLocks noGrp="1"/>
          </p:cNvSpPr>
          <p:nvPr>
            <p:ph idx="1"/>
          </p:nvPr>
        </p:nvSpPr>
        <p:spPr>
          <a:xfrm>
            <a:off x="695767" y="4539258"/>
            <a:ext cx="5241385" cy="1959259"/>
          </a:xfrm>
        </p:spPr>
        <p:txBody>
          <a:bodyPr/>
          <a:lstStyle/>
          <a:p>
            <a:pPr marL="0" indent="0">
              <a:buNone/>
            </a:pPr>
            <a:r>
              <a:rPr lang="en-US" sz="1600" dirty="0"/>
              <a:t>Figure: Distribution of net weight across products</a:t>
            </a:r>
          </a:p>
          <a:p>
            <a:r>
              <a:rPr lang="en-US" sz="1600" dirty="0"/>
              <a:t>Initial modeling could not produce a model that was more accurate than a dummy model.</a:t>
            </a:r>
          </a:p>
          <a:p>
            <a:r>
              <a:rPr lang="en-US" sz="1600" dirty="0"/>
              <a:t>It was determined that outliers where affecting the results and a solution could be found if only products weight &lt; 20 kg’s was used</a:t>
            </a:r>
          </a:p>
          <a:p>
            <a:pPr marL="0" indent="0">
              <a:buNone/>
            </a:pPr>
            <a:endParaRPr lang="en-US" sz="1600" dirty="0"/>
          </a:p>
        </p:txBody>
      </p:sp>
      <p:sp>
        <p:nvSpPr>
          <p:cNvPr id="8" name="Content Placeholder 5">
            <a:extLst>
              <a:ext uri="{FF2B5EF4-FFF2-40B4-BE49-F238E27FC236}">
                <a16:creationId xmlns:a16="http://schemas.microsoft.com/office/drawing/2014/main" id="{BF52C08A-FDF1-47DB-C868-F31788BA3BAE}"/>
              </a:ext>
            </a:extLst>
          </p:cNvPr>
          <p:cNvSpPr txBox="1">
            <a:spLocks/>
          </p:cNvSpPr>
          <p:nvPr/>
        </p:nvSpPr>
        <p:spPr>
          <a:xfrm>
            <a:off x="6515103" y="1149032"/>
            <a:ext cx="5241385"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9" name="Content Placeholder 5">
            <a:extLst>
              <a:ext uri="{FF2B5EF4-FFF2-40B4-BE49-F238E27FC236}">
                <a16:creationId xmlns:a16="http://schemas.microsoft.com/office/drawing/2014/main" id="{545FB187-F844-FC3A-6300-3365945EA7E2}"/>
              </a:ext>
            </a:extLst>
          </p:cNvPr>
          <p:cNvSpPr txBox="1">
            <a:spLocks/>
          </p:cNvSpPr>
          <p:nvPr/>
        </p:nvSpPr>
        <p:spPr>
          <a:xfrm>
            <a:off x="6705600" y="5138728"/>
            <a:ext cx="4502682" cy="672792"/>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Figure: Correlation of numerical data against target variable (net weight)</a:t>
            </a:r>
          </a:p>
        </p:txBody>
      </p:sp>
      <p:sp>
        <p:nvSpPr>
          <p:cNvPr id="10" name="Content Placeholder 5">
            <a:extLst>
              <a:ext uri="{FF2B5EF4-FFF2-40B4-BE49-F238E27FC236}">
                <a16:creationId xmlns:a16="http://schemas.microsoft.com/office/drawing/2014/main" id="{5F83536C-B95C-8B2C-BC6E-11A766BC7CFE}"/>
              </a:ext>
            </a:extLst>
          </p:cNvPr>
          <p:cNvSpPr txBox="1">
            <a:spLocks/>
          </p:cNvSpPr>
          <p:nvPr/>
        </p:nvSpPr>
        <p:spPr>
          <a:xfrm>
            <a:off x="6705600" y="1319918"/>
            <a:ext cx="4502682"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Correlation Data for Model 2: Weight Prediction</a:t>
            </a:r>
          </a:p>
        </p:txBody>
      </p:sp>
      <p:pic>
        <p:nvPicPr>
          <p:cNvPr id="3" name="Picture 2">
            <a:extLst>
              <a:ext uri="{FF2B5EF4-FFF2-40B4-BE49-F238E27FC236}">
                <a16:creationId xmlns:a16="http://schemas.microsoft.com/office/drawing/2014/main" id="{667A6198-DCBA-389A-2CE8-8072DB5E3ECC}"/>
              </a:ext>
            </a:extLst>
          </p:cNvPr>
          <p:cNvPicPr>
            <a:picLocks noChangeAspect="1"/>
          </p:cNvPicPr>
          <p:nvPr/>
        </p:nvPicPr>
        <p:blipFill>
          <a:blip r:embed="rId2"/>
          <a:stretch>
            <a:fillRect/>
          </a:stretch>
        </p:blipFill>
        <p:spPr>
          <a:xfrm>
            <a:off x="435512" y="1062770"/>
            <a:ext cx="5501640" cy="3454334"/>
          </a:xfrm>
          <a:prstGeom prst="rect">
            <a:avLst/>
          </a:prstGeom>
        </p:spPr>
      </p:pic>
      <p:pic>
        <p:nvPicPr>
          <p:cNvPr id="5" name="Picture 4">
            <a:extLst>
              <a:ext uri="{FF2B5EF4-FFF2-40B4-BE49-F238E27FC236}">
                <a16:creationId xmlns:a16="http://schemas.microsoft.com/office/drawing/2014/main" id="{AD5C58E2-AE0C-34A3-D897-FD59292A2DFE}"/>
              </a:ext>
            </a:extLst>
          </p:cNvPr>
          <p:cNvPicPr>
            <a:picLocks noChangeAspect="1"/>
          </p:cNvPicPr>
          <p:nvPr/>
        </p:nvPicPr>
        <p:blipFill>
          <a:blip r:embed="rId3"/>
          <a:srcRect t="21727" r="27908" b="6786"/>
          <a:stretch>
            <a:fillRect/>
          </a:stretch>
        </p:blipFill>
        <p:spPr>
          <a:xfrm>
            <a:off x="6608646" y="1657132"/>
            <a:ext cx="4194237" cy="3340249"/>
          </a:xfrm>
          <a:prstGeom prst="rect">
            <a:avLst/>
          </a:prstGeom>
        </p:spPr>
      </p:pic>
    </p:spTree>
    <p:extLst>
      <p:ext uri="{BB962C8B-B14F-4D97-AF65-F5344CB8AC3E}">
        <p14:creationId xmlns:p14="http://schemas.microsoft.com/office/powerpoint/2010/main" val="3702958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33345-53A4-6C61-32C4-D95F800BD6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7D2AA-EBEC-38DC-40E6-0822E2FC4A0F}"/>
              </a:ext>
            </a:extLst>
          </p:cNvPr>
          <p:cNvSpPr>
            <a:spLocks noGrp="1"/>
          </p:cNvSpPr>
          <p:nvPr>
            <p:ph type="title"/>
          </p:nvPr>
        </p:nvSpPr>
        <p:spPr/>
        <p:txBody>
          <a:bodyPr/>
          <a:lstStyle/>
          <a:p>
            <a:r>
              <a:rPr lang="en-US" dirty="0"/>
              <a:t>Model 2: Prediction Results</a:t>
            </a:r>
          </a:p>
        </p:txBody>
      </p:sp>
      <p:graphicFrame>
        <p:nvGraphicFramePr>
          <p:cNvPr id="8" name="Content Placeholder 7">
            <a:extLst>
              <a:ext uri="{FF2B5EF4-FFF2-40B4-BE49-F238E27FC236}">
                <a16:creationId xmlns:a16="http://schemas.microsoft.com/office/drawing/2014/main" id="{115D21DF-2B20-D59D-5AC3-20767010F09E}"/>
              </a:ext>
            </a:extLst>
          </p:cNvPr>
          <p:cNvGraphicFramePr>
            <a:graphicFrameLocks noGrp="1"/>
          </p:cNvGraphicFramePr>
          <p:nvPr>
            <p:ph idx="1"/>
            <p:extLst>
              <p:ext uri="{D42A27DB-BD31-4B8C-83A1-F6EECF244321}">
                <p14:modId xmlns:p14="http://schemas.microsoft.com/office/powerpoint/2010/main" val="1848164150"/>
              </p:ext>
            </p:extLst>
          </p:nvPr>
        </p:nvGraphicFramePr>
        <p:xfrm>
          <a:off x="4237985" y="1117074"/>
          <a:ext cx="3036575" cy="2341880"/>
        </p:xfrm>
        <a:graphic>
          <a:graphicData uri="http://schemas.openxmlformats.org/drawingml/2006/table">
            <a:tbl>
              <a:tblPr firstRow="1" bandRow="1">
                <a:tableStyleId>{5C22544A-7EE6-4342-B048-85BDC9FD1C3A}</a:tableStyleId>
              </a:tblPr>
              <a:tblGrid>
                <a:gridCol w="1573767">
                  <a:extLst>
                    <a:ext uri="{9D8B030D-6E8A-4147-A177-3AD203B41FA5}">
                      <a16:colId xmlns:a16="http://schemas.microsoft.com/office/drawing/2014/main" val="317407102"/>
                    </a:ext>
                  </a:extLst>
                </a:gridCol>
                <a:gridCol w="1462808">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Type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Test RMSE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latin typeface="+mn-lt"/>
                          <a:ea typeface="+mn-ea"/>
                          <a:cs typeface="+mn-cs"/>
                        </a:rPr>
                        <a:t>Linear Regression</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4.1</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a:r>
                        <a:rPr lang="en-US" sz="1300" b="0" dirty="0">
                          <a:latin typeface="+mj-lt"/>
                        </a:rPr>
                        <a:t>KNN</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300" b="0" dirty="0">
                          <a:latin typeface="+mj-lt"/>
                        </a:rPr>
                        <a:t>2.34</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9636017"/>
                  </a:ext>
                </a:extLst>
              </a:tr>
              <a:tr h="370840">
                <a:tc>
                  <a:txBody>
                    <a:bodyPr/>
                    <a:lstStyle/>
                    <a:p>
                      <a:pPr algn="ctr"/>
                      <a:r>
                        <a:rPr lang="en-US" sz="1300" b="0" dirty="0">
                          <a:latin typeface="+mj-lt"/>
                        </a:rPr>
                        <a:t>SVR</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3.01</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a:r>
                        <a:rPr lang="en-US" sz="1300" b="0" dirty="0">
                          <a:latin typeface="+mj-lt"/>
                        </a:rPr>
                        <a:t>Random Forest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300" b="0" dirty="0">
                          <a:latin typeface="+mj-lt"/>
                        </a:rPr>
                        <a:t>1.93</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77824983"/>
                  </a:ext>
                </a:extLst>
              </a:tr>
              <a:tr h="370840">
                <a:tc>
                  <a:txBody>
                    <a:bodyPr/>
                    <a:lstStyle/>
                    <a:p>
                      <a:pPr algn="ctr"/>
                      <a:r>
                        <a:rPr lang="en-US" sz="1300" b="0" dirty="0">
                          <a:latin typeface="+mj-lt"/>
                        </a:rPr>
                        <a:t>Gradient Boosting</a:t>
                      </a: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2.36</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649652"/>
                  </a:ext>
                </a:extLst>
              </a:tr>
            </a:tbl>
          </a:graphicData>
        </a:graphic>
      </p:graphicFrame>
      <p:sp>
        <p:nvSpPr>
          <p:cNvPr id="10" name="Content Placeholder 2">
            <a:extLst>
              <a:ext uri="{FF2B5EF4-FFF2-40B4-BE49-F238E27FC236}">
                <a16:creationId xmlns:a16="http://schemas.microsoft.com/office/drawing/2014/main" id="{515DB3D3-99CF-16D8-6921-EBD95649089F}"/>
              </a:ext>
            </a:extLst>
          </p:cNvPr>
          <p:cNvSpPr txBox="1">
            <a:spLocks/>
          </p:cNvSpPr>
          <p:nvPr/>
        </p:nvSpPr>
        <p:spPr>
          <a:xfrm>
            <a:off x="417824" y="3800679"/>
            <a:ext cx="113563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dummy classifier produced a test RMSE of 4.78.</a:t>
            </a:r>
          </a:p>
          <a:p>
            <a:r>
              <a:rPr lang="en-US" dirty="0"/>
              <a:t>Among the five models, Random Forest achieved the lowest RMSE of 1.93, using hyperparameters: </a:t>
            </a:r>
            <a:r>
              <a:rPr lang="en-US" dirty="0" err="1"/>
              <a:t>n_estimators</a:t>
            </a:r>
            <a:r>
              <a:rPr lang="en-US" dirty="0"/>
              <a:t> = 100, </a:t>
            </a:r>
            <a:r>
              <a:rPr lang="en-US" dirty="0" err="1"/>
              <a:t>max_depth</a:t>
            </a:r>
            <a:r>
              <a:rPr lang="en-US" dirty="0"/>
              <a:t> = None, and </a:t>
            </a:r>
            <a:r>
              <a:rPr lang="en-US" dirty="0" err="1"/>
              <a:t>min_samples_split</a:t>
            </a:r>
            <a:r>
              <a:rPr lang="en-US" dirty="0"/>
              <a:t> = 5.</a:t>
            </a:r>
          </a:p>
          <a:p>
            <a:r>
              <a:rPr lang="en-US" dirty="0"/>
              <a:t>RMSE was chosen as the scoring metric because:</a:t>
            </a:r>
          </a:p>
          <a:p>
            <a:pPr lvl="1"/>
            <a:r>
              <a:rPr lang="en-US" dirty="0"/>
              <a:t>It penalizes large prediction errors, helping models minimize outliers.</a:t>
            </a:r>
          </a:p>
          <a:p>
            <a:pPr lvl="1"/>
            <a:r>
              <a:rPr lang="en-US" dirty="0"/>
              <a:t>It provides a consistent basis for comparison across different models.</a:t>
            </a:r>
          </a:p>
        </p:txBody>
      </p:sp>
      <p:graphicFrame>
        <p:nvGraphicFramePr>
          <p:cNvPr id="5" name="Content Placeholder 7">
            <a:extLst>
              <a:ext uri="{FF2B5EF4-FFF2-40B4-BE49-F238E27FC236}">
                <a16:creationId xmlns:a16="http://schemas.microsoft.com/office/drawing/2014/main" id="{DC1870CE-D64F-4B53-B9FB-C45E3A501772}"/>
              </a:ext>
            </a:extLst>
          </p:cNvPr>
          <p:cNvGraphicFramePr>
            <a:graphicFrameLocks/>
          </p:cNvGraphicFramePr>
          <p:nvPr>
            <p:extLst>
              <p:ext uri="{D42A27DB-BD31-4B8C-83A1-F6EECF244321}">
                <p14:modId xmlns:p14="http://schemas.microsoft.com/office/powerpoint/2010/main" val="3973652556"/>
              </p:ext>
            </p:extLst>
          </p:nvPr>
        </p:nvGraphicFramePr>
        <p:xfrm>
          <a:off x="641344" y="1117074"/>
          <a:ext cx="3036576" cy="858520"/>
        </p:xfrm>
        <a:graphic>
          <a:graphicData uri="http://schemas.openxmlformats.org/drawingml/2006/table">
            <a:tbl>
              <a:tblPr firstRow="1" bandRow="1">
                <a:tableStyleId>{5C22544A-7EE6-4342-B048-85BDC9FD1C3A}</a:tableStyleId>
              </a:tblPr>
              <a:tblGrid>
                <a:gridCol w="1492256">
                  <a:extLst>
                    <a:ext uri="{9D8B030D-6E8A-4147-A177-3AD203B41FA5}">
                      <a16:colId xmlns:a16="http://schemas.microsoft.com/office/drawing/2014/main" val="317407102"/>
                    </a:ext>
                  </a:extLst>
                </a:gridCol>
                <a:gridCol w="1544320">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Type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Test RMSE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a:r>
                        <a:rPr lang="en-US" sz="1300" b="0" dirty="0">
                          <a:latin typeface="+mj-lt"/>
                        </a:rPr>
                        <a:t>Dummy Classifier</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4.78</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bl>
          </a:graphicData>
        </a:graphic>
      </p:graphicFrame>
      <p:graphicFrame>
        <p:nvGraphicFramePr>
          <p:cNvPr id="6" name="Content Placeholder 7">
            <a:extLst>
              <a:ext uri="{FF2B5EF4-FFF2-40B4-BE49-F238E27FC236}">
                <a16:creationId xmlns:a16="http://schemas.microsoft.com/office/drawing/2014/main" id="{0C1206FE-601C-C638-271E-0C4415C0F077}"/>
              </a:ext>
            </a:extLst>
          </p:cNvPr>
          <p:cNvGraphicFramePr>
            <a:graphicFrameLocks/>
          </p:cNvGraphicFramePr>
          <p:nvPr>
            <p:extLst>
              <p:ext uri="{D42A27DB-BD31-4B8C-83A1-F6EECF244321}">
                <p14:modId xmlns:p14="http://schemas.microsoft.com/office/powerpoint/2010/main" val="2013072592"/>
              </p:ext>
            </p:extLst>
          </p:nvPr>
        </p:nvGraphicFramePr>
        <p:xfrm>
          <a:off x="7834625" y="1117074"/>
          <a:ext cx="3036575" cy="1483360"/>
        </p:xfrm>
        <a:graphic>
          <a:graphicData uri="http://schemas.openxmlformats.org/drawingml/2006/table">
            <a:tbl>
              <a:tblPr firstRow="1" bandRow="1">
                <a:tableStyleId>{5C22544A-7EE6-4342-B048-85BDC9FD1C3A}</a:tableStyleId>
              </a:tblPr>
              <a:tblGrid>
                <a:gridCol w="1573767">
                  <a:extLst>
                    <a:ext uri="{9D8B030D-6E8A-4147-A177-3AD203B41FA5}">
                      <a16:colId xmlns:a16="http://schemas.microsoft.com/office/drawing/2014/main" val="317407102"/>
                    </a:ext>
                  </a:extLst>
                </a:gridCol>
                <a:gridCol w="1462808">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Hyperparameter</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Value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rtl="0" fontAlgn="ctr">
                        <a:buNone/>
                      </a:pPr>
                      <a:r>
                        <a:rPr lang="en-US" sz="13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100</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rtl="0" fontAlgn="ctr">
                        <a:buNone/>
                      </a:pPr>
                      <a:r>
                        <a:rPr lang="en-US" sz="1300" b="0" i="0" u="none" strike="noStrike" dirty="0">
                          <a:solidFill>
                            <a:srgbClr val="07182D"/>
                          </a:solidFill>
                          <a:effectLst/>
                          <a:latin typeface="+mj-lt"/>
                        </a:rPr>
                        <a:t>Max Depth</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latin typeface="+mj-lt"/>
                        </a:rPr>
                        <a:t>None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rtl="0" fontAlgn="ctr">
                        <a:buNone/>
                      </a:pPr>
                      <a:r>
                        <a:rPr lang="en-US" sz="1300" b="0" i="0" u="none" strike="noStrike" dirty="0">
                          <a:solidFill>
                            <a:srgbClr val="07182D"/>
                          </a:solidFill>
                          <a:effectLst/>
                          <a:latin typeface="+mj-lt"/>
                        </a:rPr>
                        <a:t>Min Sample Split</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5</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649652"/>
                  </a:ext>
                </a:extLst>
              </a:tr>
            </a:tbl>
          </a:graphicData>
        </a:graphic>
      </p:graphicFrame>
    </p:spTree>
    <p:extLst>
      <p:ext uri="{BB962C8B-B14F-4D97-AF65-F5344CB8AC3E}">
        <p14:creationId xmlns:p14="http://schemas.microsoft.com/office/powerpoint/2010/main" val="3944240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EA559-A838-1EE4-95C2-9A9E1D3639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80743-A327-4187-BDFB-C26400A9B40B}"/>
              </a:ext>
            </a:extLst>
          </p:cNvPr>
          <p:cNvSpPr>
            <a:spLocks noGrp="1"/>
          </p:cNvSpPr>
          <p:nvPr>
            <p:ph type="title"/>
          </p:nvPr>
        </p:nvSpPr>
        <p:spPr/>
        <p:txBody>
          <a:bodyPr/>
          <a:lstStyle/>
          <a:p>
            <a:r>
              <a:rPr lang="en-US" dirty="0"/>
              <a:t>Model 2: Product Weight Prediction Results</a:t>
            </a:r>
          </a:p>
        </p:txBody>
      </p:sp>
      <p:pic>
        <p:nvPicPr>
          <p:cNvPr id="5" name="Picture 4">
            <a:extLst>
              <a:ext uri="{FF2B5EF4-FFF2-40B4-BE49-F238E27FC236}">
                <a16:creationId xmlns:a16="http://schemas.microsoft.com/office/drawing/2014/main" id="{FD7F9511-A689-8531-4E53-6486B2875FA3}"/>
              </a:ext>
            </a:extLst>
          </p:cNvPr>
          <p:cNvPicPr>
            <a:picLocks noChangeAspect="1"/>
          </p:cNvPicPr>
          <p:nvPr/>
        </p:nvPicPr>
        <p:blipFill>
          <a:blip r:embed="rId2"/>
          <a:stretch>
            <a:fillRect/>
          </a:stretch>
        </p:blipFill>
        <p:spPr>
          <a:xfrm>
            <a:off x="881380" y="924559"/>
            <a:ext cx="4310332" cy="3901123"/>
          </a:xfrm>
          <a:prstGeom prst="rect">
            <a:avLst/>
          </a:prstGeom>
        </p:spPr>
      </p:pic>
      <p:pic>
        <p:nvPicPr>
          <p:cNvPr id="12" name="Picture 11">
            <a:extLst>
              <a:ext uri="{FF2B5EF4-FFF2-40B4-BE49-F238E27FC236}">
                <a16:creationId xmlns:a16="http://schemas.microsoft.com/office/drawing/2014/main" id="{3899123C-3CDD-C522-8346-2B490DA8CA85}"/>
              </a:ext>
            </a:extLst>
          </p:cNvPr>
          <p:cNvPicPr>
            <a:picLocks noChangeAspect="1"/>
          </p:cNvPicPr>
          <p:nvPr/>
        </p:nvPicPr>
        <p:blipFill>
          <a:blip r:embed="rId3"/>
          <a:stretch>
            <a:fillRect/>
          </a:stretch>
        </p:blipFill>
        <p:spPr>
          <a:xfrm>
            <a:off x="5674718" y="1243805"/>
            <a:ext cx="5404761" cy="3262630"/>
          </a:xfrm>
          <a:prstGeom prst="rect">
            <a:avLst/>
          </a:prstGeom>
        </p:spPr>
      </p:pic>
      <p:sp>
        <p:nvSpPr>
          <p:cNvPr id="13" name="Content Placeholder 2">
            <a:extLst>
              <a:ext uri="{FF2B5EF4-FFF2-40B4-BE49-F238E27FC236}">
                <a16:creationId xmlns:a16="http://schemas.microsoft.com/office/drawing/2014/main" id="{822755A1-054B-BA6C-C93F-73673F35196E}"/>
              </a:ext>
            </a:extLst>
          </p:cNvPr>
          <p:cNvSpPr txBox="1">
            <a:spLocks/>
          </p:cNvSpPr>
          <p:nvPr/>
        </p:nvSpPr>
        <p:spPr>
          <a:xfrm>
            <a:off x="323850" y="4825682"/>
            <a:ext cx="50704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A Predicted vs. Actual plot compares model predictions to true values, with points near the diagonal line y=x indicating low prediction error.</a:t>
            </a:r>
          </a:p>
          <a:p>
            <a:r>
              <a:rPr lang="en-US" sz="1600" dirty="0"/>
              <a:t>Points above or below the diagonal show over- or under-predictions and scattered or patterned deviations reveal model errors or bias.</a:t>
            </a:r>
          </a:p>
        </p:txBody>
      </p:sp>
      <p:sp>
        <p:nvSpPr>
          <p:cNvPr id="15" name="Content Placeholder 2">
            <a:extLst>
              <a:ext uri="{FF2B5EF4-FFF2-40B4-BE49-F238E27FC236}">
                <a16:creationId xmlns:a16="http://schemas.microsoft.com/office/drawing/2014/main" id="{943DF136-F821-CBE8-090C-0857362EC703}"/>
              </a:ext>
            </a:extLst>
          </p:cNvPr>
          <p:cNvSpPr txBox="1">
            <a:spLocks/>
          </p:cNvSpPr>
          <p:nvPr/>
        </p:nvSpPr>
        <p:spPr>
          <a:xfrm>
            <a:off x="5951831" y="4825681"/>
            <a:ext cx="50704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A Residuals vs. Actuals plot shows the differences between predicted and actual values (residuals) on the y-axis against actual values on the x-axis.</a:t>
            </a:r>
          </a:p>
          <a:p>
            <a:r>
              <a:rPr lang="en-US" sz="1600" dirty="0"/>
              <a:t>Points scattered randomly around zero indicate a good fit, while patterns or trends suggest bias or model misspecification.</a:t>
            </a:r>
          </a:p>
        </p:txBody>
      </p:sp>
    </p:spTree>
    <p:extLst>
      <p:ext uri="{BB962C8B-B14F-4D97-AF65-F5344CB8AC3E}">
        <p14:creationId xmlns:p14="http://schemas.microsoft.com/office/powerpoint/2010/main" val="3426018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57784-A680-71A9-3C3D-CC15B41A7D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2A94F-DF04-416C-7390-CBA60005C8DF}"/>
              </a:ext>
            </a:extLst>
          </p:cNvPr>
          <p:cNvSpPr>
            <a:spLocks noGrp="1"/>
          </p:cNvSpPr>
          <p:nvPr>
            <p:ph type="title"/>
          </p:nvPr>
        </p:nvSpPr>
        <p:spPr/>
        <p:txBody>
          <a:bodyPr/>
          <a:lstStyle/>
          <a:p>
            <a:r>
              <a:rPr lang="en-US" dirty="0"/>
              <a:t>Model 2: Results Summary</a:t>
            </a:r>
          </a:p>
        </p:txBody>
      </p:sp>
      <p:graphicFrame>
        <p:nvGraphicFramePr>
          <p:cNvPr id="7" name="Content Placeholder 5">
            <a:extLst>
              <a:ext uri="{FF2B5EF4-FFF2-40B4-BE49-F238E27FC236}">
                <a16:creationId xmlns:a16="http://schemas.microsoft.com/office/drawing/2014/main" id="{05642260-DDCC-3F42-9E1C-13FB237C06E5}"/>
              </a:ext>
            </a:extLst>
          </p:cNvPr>
          <p:cNvGraphicFramePr>
            <a:graphicFrameLocks/>
          </p:cNvGraphicFramePr>
          <p:nvPr>
            <p:extLst>
              <p:ext uri="{D42A27DB-BD31-4B8C-83A1-F6EECF244321}">
                <p14:modId xmlns:p14="http://schemas.microsoft.com/office/powerpoint/2010/main" val="2250047524"/>
              </p:ext>
            </p:extLst>
          </p:nvPr>
        </p:nvGraphicFramePr>
        <p:xfrm>
          <a:off x="690880" y="1046480"/>
          <a:ext cx="10485120" cy="5092821"/>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90880">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Develop a supervised learning model to predict product weight, leveraging the relationship between weight and BOM information.</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2112918">
                <a:tc>
                  <a:txBody>
                    <a:bodyPr/>
                    <a:lstStyle/>
                    <a:p>
                      <a:pPr algn="ctr"/>
                      <a:r>
                        <a:rPr lang="en-US" sz="1400" b="1" dirty="0">
                          <a:solidFill>
                            <a:schemeClr val="bg1"/>
                          </a:solidFill>
                        </a:rPr>
                        <a:t>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indent="-285750">
                        <a:buFont typeface="Arial" panose="020B0604020202020204" pitchFamily="34" charset="0"/>
                        <a:buChar char="•"/>
                      </a:pPr>
                      <a:r>
                        <a:rPr lang="en-US" sz="1400" dirty="0"/>
                        <a:t>The dummy classifier produced a test RMSE of 4.78.</a:t>
                      </a:r>
                    </a:p>
                    <a:p>
                      <a:pPr marL="285750" indent="-285750">
                        <a:buFont typeface="Arial" panose="020B0604020202020204" pitchFamily="34" charset="0"/>
                        <a:buChar char="•"/>
                      </a:pPr>
                      <a:r>
                        <a:rPr lang="en-US" sz="1400" dirty="0"/>
                        <a:t>Among the five models, Random Forest achieved the lowest RMSE of 1.93, using hyperparameters: </a:t>
                      </a:r>
                      <a:r>
                        <a:rPr lang="en-US" sz="1400" dirty="0" err="1"/>
                        <a:t>n_estimators</a:t>
                      </a:r>
                      <a:r>
                        <a:rPr lang="en-US" sz="1400" dirty="0"/>
                        <a:t> = 100, </a:t>
                      </a:r>
                      <a:r>
                        <a:rPr lang="en-US" sz="1400" dirty="0" err="1"/>
                        <a:t>max_depth</a:t>
                      </a:r>
                      <a:r>
                        <a:rPr lang="en-US" sz="1400" dirty="0"/>
                        <a:t> = None, and </a:t>
                      </a:r>
                      <a:r>
                        <a:rPr lang="en-US" sz="1400" dirty="0" err="1"/>
                        <a:t>min_samples_split</a:t>
                      </a:r>
                      <a:r>
                        <a:rPr lang="en-US" sz="1400" dirty="0"/>
                        <a:t> = 5.</a:t>
                      </a:r>
                    </a:p>
                    <a:p>
                      <a:pPr marL="285750" indent="-285750">
                        <a:buFont typeface="Arial" panose="020B0604020202020204" pitchFamily="34" charset="0"/>
                        <a:buChar char="•"/>
                      </a:pPr>
                      <a:r>
                        <a:rPr lang="en-US" sz="1400" dirty="0"/>
                        <a:t>RMSE was chosen as the scoring metric because:</a:t>
                      </a:r>
                    </a:p>
                    <a:p>
                      <a:pPr marL="742928" lvl="1" indent="-285750">
                        <a:buFont typeface="Arial" panose="020B0604020202020204" pitchFamily="34" charset="0"/>
                        <a:buChar char="•"/>
                      </a:pPr>
                      <a:r>
                        <a:rPr lang="en-US" sz="1400" dirty="0"/>
                        <a:t>It penalizes large prediction errors, helping models minimize outliers.</a:t>
                      </a:r>
                    </a:p>
                    <a:p>
                      <a:pPr marL="742928" lvl="1" indent="-285750">
                        <a:buFont typeface="Arial" panose="020B0604020202020204" pitchFamily="34" charset="0"/>
                        <a:buChar char="•"/>
                      </a:pPr>
                      <a:r>
                        <a:rPr lang="en-US" sz="1400" dirty="0"/>
                        <a:t>It provides a consistent basis for comparison across different models.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881892">
                <a:tc>
                  <a:txBody>
                    <a:bodyPr/>
                    <a:lstStyle/>
                    <a:p>
                      <a:pPr algn="ctr"/>
                      <a:r>
                        <a:rPr lang="en-US" sz="1400" b="1" dirty="0">
                          <a:solidFill>
                            <a:schemeClr val="bg1"/>
                          </a:solidFill>
                        </a:rPr>
                        <a:t>Best Parameters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N Estimators = 100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Max Depth: None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Min Sample Split = 5</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r h="1407131">
                <a:tc>
                  <a:txBody>
                    <a:bodyPr/>
                    <a:lstStyle/>
                    <a:p>
                      <a:pPr algn="ctr"/>
                      <a:r>
                        <a:rPr lang="en-US" sz="1400" b="1" dirty="0">
                          <a:solidFill>
                            <a:schemeClr val="bg1"/>
                          </a:solidFill>
                        </a:rPr>
                        <a:t>Summary</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project evaluated five regression models to predict the target variable, with Random Forest performing best (RMSE = 1.93) compared to the baseline dummy model (RMSE = 4.78). RMSE was chosen as the metric because it penalizes large errors and enables fair comparison across models, allowing more accurate and reliable predictions of product weight—a key attribute for estimating product power.</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20769351"/>
                  </a:ext>
                </a:extLst>
              </a:tr>
            </a:tbl>
          </a:graphicData>
        </a:graphic>
      </p:graphicFrame>
    </p:spTree>
    <p:extLst>
      <p:ext uri="{BB962C8B-B14F-4D97-AF65-F5344CB8AC3E}">
        <p14:creationId xmlns:p14="http://schemas.microsoft.com/office/powerpoint/2010/main" val="2558203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692C8-5635-7460-0EF3-3DD066955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763AD-27D4-F9E2-A9AC-D27EF3F49806}"/>
              </a:ext>
            </a:extLst>
          </p:cNvPr>
          <p:cNvSpPr>
            <a:spLocks noGrp="1"/>
          </p:cNvSpPr>
          <p:nvPr>
            <p:ph type="title"/>
          </p:nvPr>
        </p:nvSpPr>
        <p:spPr/>
        <p:txBody>
          <a:bodyPr/>
          <a:lstStyle/>
          <a:p>
            <a:r>
              <a:rPr lang="en-US" dirty="0"/>
              <a:t>Model 3 – Power Prediction</a:t>
            </a:r>
          </a:p>
        </p:txBody>
      </p:sp>
    </p:spTree>
    <p:extLst>
      <p:ext uri="{BB962C8B-B14F-4D97-AF65-F5344CB8AC3E}">
        <p14:creationId xmlns:p14="http://schemas.microsoft.com/office/powerpoint/2010/main" val="57203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762E7-A590-F571-B1A3-863809C97B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89AB2C-6C81-3F4B-D842-5B272ED3066A}"/>
              </a:ext>
            </a:extLst>
          </p:cNvPr>
          <p:cNvSpPr>
            <a:spLocks noGrp="1"/>
          </p:cNvSpPr>
          <p:nvPr>
            <p:ph type="title"/>
          </p:nvPr>
        </p:nvSpPr>
        <p:spPr/>
        <p:txBody>
          <a:bodyPr/>
          <a:lstStyle/>
          <a:p>
            <a:r>
              <a:rPr lang="en-US" dirty="0"/>
              <a:t>Product Power Prediction Model Development</a:t>
            </a:r>
          </a:p>
        </p:txBody>
      </p:sp>
      <p:graphicFrame>
        <p:nvGraphicFramePr>
          <p:cNvPr id="7" name="Content Placeholder 5">
            <a:extLst>
              <a:ext uri="{FF2B5EF4-FFF2-40B4-BE49-F238E27FC236}">
                <a16:creationId xmlns:a16="http://schemas.microsoft.com/office/drawing/2014/main" id="{1B2AF614-DFE9-C16A-763F-89DF8FF006BC}"/>
              </a:ext>
            </a:extLst>
          </p:cNvPr>
          <p:cNvGraphicFramePr>
            <a:graphicFrameLocks/>
          </p:cNvGraphicFramePr>
          <p:nvPr>
            <p:extLst>
              <p:ext uri="{D42A27DB-BD31-4B8C-83A1-F6EECF244321}">
                <p14:modId xmlns:p14="http://schemas.microsoft.com/office/powerpoint/2010/main" val="2969382445"/>
              </p:ext>
            </p:extLst>
          </p:nvPr>
        </p:nvGraphicFramePr>
        <p:xfrm>
          <a:off x="690880" y="1651317"/>
          <a:ext cx="10485120" cy="4063999"/>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45682">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With the completed dataset, train a new supervised learning model that predict power for products without power data.</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911551">
                <a:tc>
                  <a:txBody>
                    <a:bodyPr/>
                    <a:lstStyle/>
                    <a:p>
                      <a:pPr algn="ctr"/>
                      <a:r>
                        <a:rPr lang="en-US" sz="1400" b="1" dirty="0">
                          <a:solidFill>
                            <a:schemeClr val="bg1"/>
                          </a:solidFill>
                        </a:rPr>
                        <a:t>Target Variable </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Product power in Watts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2506766">
                <a:tc>
                  <a:txBody>
                    <a:bodyPr/>
                    <a:lstStyle/>
                    <a:p>
                      <a:pPr algn="ctr"/>
                      <a:r>
                        <a:rPr lang="en-US" sz="1400" b="1" dirty="0">
                          <a:solidFill>
                            <a:schemeClr val="bg1"/>
                          </a:solidFill>
                        </a:rPr>
                        <a:t>Process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Split the dataset into training and testing sets using train, test, split with 25% test size.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Establish a baseline using a dummy classifier.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a column transformer:</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Apply Standard Scaler to numerical columns.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Preprocess features with transformed target regressor.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Define candidate models and hyperparameters in a dictionary for use with Grid Search CV.</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Model is scored using negative root mean squared error.</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Use the best-performing model to predict labels for the unlabeled dataset.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bl>
          </a:graphicData>
        </a:graphic>
      </p:graphicFrame>
    </p:spTree>
    <p:extLst>
      <p:ext uri="{BB962C8B-B14F-4D97-AF65-F5344CB8AC3E}">
        <p14:creationId xmlns:p14="http://schemas.microsoft.com/office/powerpoint/2010/main" val="40094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487B41-403C-777E-3122-3BCA60701D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906074-4448-45C8-58FE-B723BEF76F33}"/>
              </a:ext>
            </a:extLst>
          </p:cNvPr>
          <p:cNvSpPr>
            <a:spLocks noGrp="1"/>
          </p:cNvSpPr>
          <p:nvPr>
            <p:ph type="title"/>
          </p:nvPr>
        </p:nvSpPr>
        <p:spPr/>
        <p:txBody>
          <a:bodyPr/>
          <a:lstStyle/>
          <a:p>
            <a:r>
              <a:rPr lang="en-US" dirty="0"/>
              <a:t>Product Power Prediction Model Parameters</a:t>
            </a:r>
          </a:p>
        </p:txBody>
      </p:sp>
      <p:graphicFrame>
        <p:nvGraphicFramePr>
          <p:cNvPr id="3" name="Table 2">
            <a:extLst>
              <a:ext uri="{FF2B5EF4-FFF2-40B4-BE49-F238E27FC236}">
                <a16:creationId xmlns:a16="http://schemas.microsoft.com/office/drawing/2014/main" id="{E9A9830A-23C0-39B6-5126-10AF59A222A9}"/>
              </a:ext>
            </a:extLst>
          </p:cNvPr>
          <p:cNvGraphicFramePr>
            <a:graphicFrameLocks noGrp="1"/>
          </p:cNvGraphicFramePr>
          <p:nvPr>
            <p:extLst>
              <p:ext uri="{D42A27DB-BD31-4B8C-83A1-F6EECF244321}">
                <p14:modId xmlns:p14="http://schemas.microsoft.com/office/powerpoint/2010/main" val="1926023588"/>
              </p:ext>
            </p:extLst>
          </p:nvPr>
        </p:nvGraphicFramePr>
        <p:xfrm>
          <a:off x="1452871" y="1587500"/>
          <a:ext cx="9286258" cy="3255010"/>
        </p:xfrm>
        <a:graphic>
          <a:graphicData uri="http://schemas.openxmlformats.org/drawingml/2006/table">
            <a:tbl>
              <a:tblPr firstRow="1" bandRow="1">
                <a:tableStyleId>{5C22544A-7EE6-4342-B048-85BDC9FD1C3A}</a:tableStyleId>
              </a:tblPr>
              <a:tblGrid>
                <a:gridCol w="1400453">
                  <a:extLst>
                    <a:ext uri="{9D8B030D-6E8A-4147-A177-3AD203B41FA5}">
                      <a16:colId xmlns:a16="http://schemas.microsoft.com/office/drawing/2014/main" val="30536852"/>
                    </a:ext>
                  </a:extLst>
                </a:gridCol>
                <a:gridCol w="1606916">
                  <a:extLst>
                    <a:ext uri="{9D8B030D-6E8A-4147-A177-3AD203B41FA5}">
                      <a16:colId xmlns:a16="http://schemas.microsoft.com/office/drawing/2014/main" val="110989678"/>
                    </a:ext>
                  </a:extLst>
                </a:gridCol>
                <a:gridCol w="1502322">
                  <a:extLst>
                    <a:ext uri="{9D8B030D-6E8A-4147-A177-3AD203B41FA5}">
                      <a16:colId xmlns:a16="http://schemas.microsoft.com/office/drawing/2014/main" val="1016275450"/>
                    </a:ext>
                  </a:extLst>
                </a:gridCol>
                <a:gridCol w="1616804">
                  <a:extLst>
                    <a:ext uri="{9D8B030D-6E8A-4147-A177-3AD203B41FA5}">
                      <a16:colId xmlns:a16="http://schemas.microsoft.com/office/drawing/2014/main" val="2313195363"/>
                    </a:ext>
                  </a:extLst>
                </a:gridCol>
                <a:gridCol w="1616804">
                  <a:extLst>
                    <a:ext uri="{9D8B030D-6E8A-4147-A177-3AD203B41FA5}">
                      <a16:colId xmlns:a16="http://schemas.microsoft.com/office/drawing/2014/main" val="725506786"/>
                    </a:ext>
                  </a:extLst>
                </a:gridCol>
                <a:gridCol w="1542959">
                  <a:extLst>
                    <a:ext uri="{9D8B030D-6E8A-4147-A177-3AD203B41FA5}">
                      <a16:colId xmlns:a16="http://schemas.microsoft.com/office/drawing/2014/main" val="1742005781"/>
                    </a:ext>
                  </a:extLst>
                </a:gridCol>
              </a:tblGrid>
              <a:tr h="0">
                <a:tc>
                  <a:txBody>
                    <a:bodyPr/>
                    <a:lstStyle/>
                    <a:p>
                      <a:pPr algn="ctr" fontAlgn="ctr">
                        <a:buNone/>
                      </a:pPr>
                      <a:r>
                        <a:rPr lang="en-US" sz="1800" b="0" i="0" u="none" strike="noStrike" dirty="0">
                          <a:solidFill>
                            <a:schemeClr val="tx1"/>
                          </a:solidFill>
                          <a:effectLst/>
                          <a:latin typeface="Arial" panose="020B0604020202020204" pitchFamily="34" charset="0"/>
                        </a:rPr>
                        <a:t> </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Linear Regression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KNN</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SVR</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Random Forest</a:t>
                      </a:r>
                    </a:p>
                  </a:txBody>
                  <a:tcPr marL="9525" marR="9525" marT="9525" marB="0" anchor="ctr">
                    <a:solidFill>
                      <a:schemeClr val="bg1"/>
                    </a:solidFill>
                  </a:tcPr>
                </a:tc>
                <a:tc>
                  <a:txBody>
                    <a:bodyPr/>
                    <a:lstStyle/>
                    <a:p>
                      <a:pPr algn="ctr" rtl="0" fontAlgn="ctr">
                        <a:buNone/>
                      </a:pPr>
                      <a:r>
                        <a:rPr lang="en-US" sz="1200" b="0" i="0" u="none" strike="noStrike" dirty="0">
                          <a:solidFill>
                            <a:schemeClr val="tx1"/>
                          </a:solidFill>
                          <a:effectLst/>
                          <a:latin typeface="CiscoSansTT" panose="020B0803020201090303" pitchFamily="34" charset="0"/>
                        </a:rPr>
                        <a:t>Gradient Booster</a:t>
                      </a:r>
                    </a:p>
                  </a:txBody>
                  <a:tcPr marL="9525" marR="9525" marT="9525" marB="0" anchor="ctr">
                    <a:solidFill>
                      <a:schemeClr val="bg1"/>
                    </a:solidFill>
                  </a:tcPr>
                </a:tc>
                <a:extLst>
                  <a:ext uri="{0D108BD9-81ED-4DB2-BD59-A6C34878D82A}">
                    <a16:rowId xmlns:a16="http://schemas.microsoft.com/office/drawing/2014/main" val="64359626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1</a:t>
                      </a:r>
                    </a:p>
                  </a:txBody>
                  <a:tcPr marL="9525" marR="9525" marT="9525" marB="0" anchor="ctr">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Neighbors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Regularization Strength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no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solidFill>
                        <a:schemeClr val="bg1"/>
                      </a:solidFill>
                      <a:prstDash val="solid"/>
                      <a:round/>
                      <a:headEnd type="none" w="med" len="med"/>
                      <a:tailEnd type="none" w="med" len="med"/>
                    </a:lnL>
                    <a:noFill/>
                  </a:tcPr>
                </a:tc>
                <a:extLst>
                  <a:ext uri="{0D108BD9-81ED-4DB2-BD59-A6C34878D82A}">
                    <a16:rowId xmlns:a16="http://schemas.microsoft.com/office/drawing/2014/main" val="229012540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1</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0.01, 0.1, 1, 10, 100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3, 5, 7, 9, 11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0.1, 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100, 200 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1488137919"/>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2</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Penalty</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Weights</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CiscoSansTT" panose="020B0803020201090303" pitchFamily="34" charset="0"/>
                        </a:rPr>
                        <a:t>Kernal</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Learning Rate</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3966780026"/>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2</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l1, l2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Uniform, Distance</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00000"/>
                          </a:solidFill>
                          <a:effectLst/>
                          <a:latin typeface="+mj-lt"/>
                        </a:rPr>
                        <a:t>linear, </a:t>
                      </a:r>
                      <a:r>
                        <a:rPr lang="en-US" sz="1200" b="0" i="0" u="none" strike="noStrike" dirty="0" err="1">
                          <a:solidFill>
                            <a:srgbClr val="000000"/>
                          </a:solidFill>
                          <a:effectLst/>
                          <a:latin typeface="+mj-lt"/>
                        </a:rPr>
                        <a:t>rbf</a:t>
                      </a: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None, 5,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rtl="0" fontAlgn="ctr">
                        <a:buNone/>
                      </a:pPr>
                      <a:r>
                        <a:rPr lang="en-US" sz="1200" b="0" i="0" u="none" strike="noStrike" dirty="0">
                          <a:solidFill>
                            <a:srgbClr val="07182D"/>
                          </a:solidFill>
                          <a:effectLst/>
                          <a:latin typeface="+mj-lt"/>
                        </a:rPr>
                        <a:t>0.01, 0.1</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517156035"/>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3</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Epsilon</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Min Sample Split</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7182D"/>
                          </a:solidFill>
                          <a:effectLst/>
                          <a:latin typeface="+mj-lt"/>
                        </a:rPr>
                        <a:t>Max Depth</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7587991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3</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0.01, 0.1, 1.0</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2, 5 </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3, 5 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3401521591"/>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Hyperparameter 4</a:t>
                      </a:r>
                    </a:p>
                  </a:txBody>
                  <a:tcPr marL="9525" marR="9525" marT="9525" marB="0" anchor="ctr">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endParaRPr lang="en-US" sz="1200" b="0" i="0" u="none" strike="noStrike" dirty="0">
                        <a:solidFill>
                          <a:srgbClr val="07182D"/>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solidFill>
                  </a:tcPr>
                </a:tc>
                <a:tc>
                  <a:txBody>
                    <a:bodyPr/>
                    <a:lstStyle/>
                    <a:p>
                      <a:pPr algn="ctr" rtl="0"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solidFill>
                  </a:tcPr>
                </a:tc>
                <a:extLst>
                  <a:ext uri="{0D108BD9-81ED-4DB2-BD59-A6C34878D82A}">
                    <a16:rowId xmlns:a16="http://schemas.microsoft.com/office/drawing/2014/main" val="128597650"/>
                  </a:ext>
                </a:extLst>
              </a:tr>
              <a:tr h="370840">
                <a:tc>
                  <a:txBody>
                    <a:bodyPr/>
                    <a:lstStyle/>
                    <a:p>
                      <a:pPr algn="ctr" rtl="0" fontAlgn="ctr">
                        <a:buNone/>
                      </a:pPr>
                      <a:r>
                        <a:rPr lang="en-US" sz="1200" b="0" i="0" u="none" strike="noStrike" dirty="0">
                          <a:solidFill>
                            <a:schemeClr val="bg1"/>
                          </a:solidFill>
                          <a:effectLst/>
                          <a:latin typeface="CiscoSansTT" panose="020B0803020201090303" pitchFamily="34" charset="0"/>
                        </a:rPr>
                        <a:t>Parameter Set 4</a:t>
                      </a:r>
                    </a:p>
                  </a:txBody>
                  <a:tcPr marL="9525" marR="9525" marT="9525" marB="0" anchor="ctr">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endParaRPr lang="en-US" sz="1200" b="0" i="0" u="none" strike="noStrike" dirty="0">
                        <a:solidFill>
                          <a:srgbClr val="000000"/>
                        </a:solidFill>
                        <a:effectLst/>
                        <a:latin typeface="+mj-lt"/>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1">
                        <a:lumMod val="95000"/>
                      </a:schemeClr>
                    </a:solidFill>
                  </a:tcPr>
                </a:tc>
                <a:tc>
                  <a:txBody>
                    <a:bodyPr/>
                    <a:lstStyle/>
                    <a:p>
                      <a:pPr algn="ctr" fontAlgn="ctr">
                        <a:buNone/>
                      </a:pPr>
                      <a:r>
                        <a:rPr lang="en-US" sz="1200" b="0" i="0" u="none" strike="noStrike" dirty="0">
                          <a:solidFill>
                            <a:srgbClr val="000000"/>
                          </a:solidFill>
                          <a:effectLst/>
                          <a:latin typeface="+mj-lt"/>
                        </a:rPr>
                        <a:t> </a:t>
                      </a:r>
                    </a:p>
                  </a:txBody>
                  <a:tcPr marL="9525" marR="9525" marT="9525" marB="0" anchor="ctr">
                    <a:lnL w="12700" cap="flat" cmpd="sng" algn="ctr">
                      <a:solidFill>
                        <a:schemeClr val="bg1"/>
                      </a:solidFill>
                      <a:prstDash val="solid"/>
                      <a:round/>
                      <a:headEnd type="none" w="med" len="med"/>
                      <a:tailEnd type="none" w="med" len="med"/>
                    </a:lnL>
                    <a:solidFill>
                      <a:schemeClr val="tx1">
                        <a:lumMod val="95000"/>
                      </a:schemeClr>
                    </a:solidFill>
                  </a:tcPr>
                </a:tc>
                <a:extLst>
                  <a:ext uri="{0D108BD9-81ED-4DB2-BD59-A6C34878D82A}">
                    <a16:rowId xmlns:a16="http://schemas.microsoft.com/office/drawing/2014/main" val="2333809595"/>
                  </a:ext>
                </a:extLst>
              </a:tr>
            </a:tbl>
          </a:graphicData>
        </a:graphic>
      </p:graphicFrame>
    </p:spTree>
    <p:extLst>
      <p:ext uri="{BB962C8B-B14F-4D97-AF65-F5344CB8AC3E}">
        <p14:creationId xmlns:p14="http://schemas.microsoft.com/office/powerpoint/2010/main" val="1480703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43A78-9DA3-C5B6-878A-EFFD482F31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FAADE-3110-2213-103A-77DE90519B7F}"/>
              </a:ext>
            </a:extLst>
          </p:cNvPr>
          <p:cNvSpPr>
            <a:spLocks noGrp="1"/>
          </p:cNvSpPr>
          <p:nvPr>
            <p:ph type="title"/>
          </p:nvPr>
        </p:nvSpPr>
        <p:spPr/>
        <p:txBody>
          <a:bodyPr/>
          <a:lstStyle/>
          <a:p>
            <a:r>
              <a:rPr lang="en-US" dirty="0"/>
              <a:t>Product Power Prediction Model Development</a:t>
            </a:r>
          </a:p>
        </p:txBody>
      </p:sp>
      <p:sp>
        <p:nvSpPr>
          <p:cNvPr id="6" name="Content Placeholder 5">
            <a:extLst>
              <a:ext uri="{FF2B5EF4-FFF2-40B4-BE49-F238E27FC236}">
                <a16:creationId xmlns:a16="http://schemas.microsoft.com/office/drawing/2014/main" id="{DA72F3BE-034A-C3FB-7A2B-CDF514717FC1}"/>
              </a:ext>
            </a:extLst>
          </p:cNvPr>
          <p:cNvSpPr>
            <a:spLocks noGrp="1"/>
          </p:cNvSpPr>
          <p:nvPr>
            <p:ph idx="1"/>
          </p:nvPr>
        </p:nvSpPr>
        <p:spPr>
          <a:xfrm>
            <a:off x="695767" y="4539258"/>
            <a:ext cx="5241385" cy="1959259"/>
          </a:xfrm>
        </p:spPr>
        <p:txBody>
          <a:bodyPr/>
          <a:lstStyle/>
          <a:p>
            <a:pPr marL="0" indent="0">
              <a:buNone/>
            </a:pPr>
            <a:r>
              <a:rPr lang="en-US" sz="1600" dirty="0"/>
              <a:t>Figure: Distribution of power across products</a:t>
            </a:r>
          </a:p>
          <a:p>
            <a:r>
              <a:rPr lang="en-US" sz="1600" dirty="0"/>
              <a:t>Majority of products are below 50 W.</a:t>
            </a:r>
          </a:p>
          <a:p>
            <a:r>
              <a:rPr lang="en-US" sz="1600" dirty="0"/>
              <a:t>There is a long tail and graph has been limited to 400 W and below.</a:t>
            </a:r>
          </a:p>
          <a:p>
            <a:pPr marL="0" indent="0">
              <a:buNone/>
            </a:pPr>
            <a:endParaRPr lang="en-US" sz="1600" dirty="0"/>
          </a:p>
        </p:txBody>
      </p:sp>
      <p:sp>
        <p:nvSpPr>
          <p:cNvPr id="8" name="Content Placeholder 5">
            <a:extLst>
              <a:ext uri="{FF2B5EF4-FFF2-40B4-BE49-F238E27FC236}">
                <a16:creationId xmlns:a16="http://schemas.microsoft.com/office/drawing/2014/main" id="{BEC5CC00-5506-704E-AEED-0A4C1513821F}"/>
              </a:ext>
            </a:extLst>
          </p:cNvPr>
          <p:cNvSpPr txBox="1">
            <a:spLocks/>
          </p:cNvSpPr>
          <p:nvPr/>
        </p:nvSpPr>
        <p:spPr>
          <a:xfrm>
            <a:off x="6515103" y="1462555"/>
            <a:ext cx="5241385"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9" name="Content Placeholder 5">
            <a:extLst>
              <a:ext uri="{FF2B5EF4-FFF2-40B4-BE49-F238E27FC236}">
                <a16:creationId xmlns:a16="http://schemas.microsoft.com/office/drawing/2014/main" id="{713BF0E2-378E-6BA3-E5E0-1D733520196C}"/>
              </a:ext>
            </a:extLst>
          </p:cNvPr>
          <p:cNvSpPr txBox="1">
            <a:spLocks/>
          </p:cNvSpPr>
          <p:nvPr/>
        </p:nvSpPr>
        <p:spPr>
          <a:xfrm>
            <a:off x="6595479" y="4386213"/>
            <a:ext cx="4502682" cy="672792"/>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Figure: Correlation of numerical data against target variable (power)</a:t>
            </a:r>
          </a:p>
        </p:txBody>
      </p:sp>
      <p:sp>
        <p:nvSpPr>
          <p:cNvPr id="10" name="Content Placeholder 5">
            <a:extLst>
              <a:ext uri="{FF2B5EF4-FFF2-40B4-BE49-F238E27FC236}">
                <a16:creationId xmlns:a16="http://schemas.microsoft.com/office/drawing/2014/main" id="{12F576A3-03C1-9942-84AE-A65097CE6426}"/>
              </a:ext>
            </a:extLst>
          </p:cNvPr>
          <p:cNvSpPr txBox="1">
            <a:spLocks/>
          </p:cNvSpPr>
          <p:nvPr/>
        </p:nvSpPr>
        <p:spPr>
          <a:xfrm>
            <a:off x="6705600" y="1648523"/>
            <a:ext cx="4502682" cy="380160"/>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600" dirty="0"/>
              <a:t>Correlation Data for Model 3: Power Prediction</a:t>
            </a:r>
          </a:p>
        </p:txBody>
      </p:sp>
      <p:pic>
        <p:nvPicPr>
          <p:cNvPr id="4" name="Picture 3">
            <a:extLst>
              <a:ext uri="{FF2B5EF4-FFF2-40B4-BE49-F238E27FC236}">
                <a16:creationId xmlns:a16="http://schemas.microsoft.com/office/drawing/2014/main" id="{D4C4B201-0535-78A8-701D-5E4DA052324D}"/>
              </a:ext>
            </a:extLst>
          </p:cNvPr>
          <p:cNvPicPr>
            <a:picLocks noChangeAspect="1"/>
          </p:cNvPicPr>
          <p:nvPr/>
        </p:nvPicPr>
        <p:blipFill>
          <a:blip r:embed="rId2"/>
          <a:stretch>
            <a:fillRect/>
          </a:stretch>
        </p:blipFill>
        <p:spPr>
          <a:xfrm>
            <a:off x="435512" y="1088152"/>
            <a:ext cx="5664200" cy="3388837"/>
          </a:xfrm>
          <a:prstGeom prst="rect">
            <a:avLst/>
          </a:prstGeom>
        </p:spPr>
      </p:pic>
      <p:pic>
        <p:nvPicPr>
          <p:cNvPr id="7" name="Picture 6">
            <a:extLst>
              <a:ext uri="{FF2B5EF4-FFF2-40B4-BE49-F238E27FC236}">
                <a16:creationId xmlns:a16="http://schemas.microsoft.com/office/drawing/2014/main" id="{548B9DD5-97B0-A74B-C702-0591B54336C9}"/>
              </a:ext>
            </a:extLst>
          </p:cNvPr>
          <p:cNvPicPr>
            <a:picLocks noChangeAspect="1"/>
          </p:cNvPicPr>
          <p:nvPr/>
        </p:nvPicPr>
        <p:blipFill>
          <a:blip r:embed="rId3"/>
          <a:srcRect t="26350" b="4770"/>
          <a:stretch>
            <a:fillRect/>
          </a:stretch>
        </p:blipFill>
        <p:spPr>
          <a:xfrm>
            <a:off x="6173470" y="2156238"/>
            <a:ext cx="5346700" cy="1749549"/>
          </a:xfrm>
          <a:prstGeom prst="rect">
            <a:avLst/>
          </a:prstGeom>
        </p:spPr>
      </p:pic>
    </p:spTree>
    <p:extLst>
      <p:ext uri="{BB962C8B-B14F-4D97-AF65-F5344CB8AC3E}">
        <p14:creationId xmlns:p14="http://schemas.microsoft.com/office/powerpoint/2010/main" val="2100791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5A59B-D33B-E425-2AE9-6F7E3CB455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62A1E2-ED2F-A92F-5C9C-811A47B53F5A}"/>
              </a:ext>
            </a:extLst>
          </p:cNvPr>
          <p:cNvSpPr>
            <a:spLocks noGrp="1"/>
          </p:cNvSpPr>
          <p:nvPr>
            <p:ph type="title"/>
          </p:nvPr>
        </p:nvSpPr>
        <p:spPr/>
        <p:txBody>
          <a:bodyPr/>
          <a:lstStyle/>
          <a:p>
            <a:r>
              <a:rPr lang="en-US" dirty="0"/>
              <a:t>Model 3: Prediction Results</a:t>
            </a:r>
          </a:p>
        </p:txBody>
      </p:sp>
      <p:graphicFrame>
        <p:nvGraphicFramePr>
          <p:cNvPr id="8" name="Content Placeholder 7">
            <a:extLst>
              <a:ext uri="{FF2B5EF4-FFF2-40B4-BE49-F238E27FC236}">
                <a16:creationId xmlns:a16="http://schemas.microsoft.com/office/drawing/2014/main" id="{90A7B56B-6EA6-2294-6CDD-3028F393DD57}"/>
              </a:ext>
            </a:extLst>
          </p:cNvPr>
          <p:cNvGraphicFramePr>
            <a:graphicFrameLocks noGrp="1"/>
          </p:cNvGraphicFramePr>
          <p:nvPr>
            <p:ph idx="1"/>
            <p:extLst>
              <p:ext uri="{D42A27DB-BD31-4B8C-83A1-F6EECF244321}">
                <p14:modId xmlns:p14="http://schemas.microsoft.com/office/powerpoint/2010/main" val="2324654899"/>
              </p:ext>
            </p:extLst>
          </p:nvPr>
        </p:nvGraphicFramePr>
        <p:xfrm>
          <a:off x="4237985" y="1117074"/>
          <a:ext cx="3036575" cy="2341880"/>
        </p:xfrm>
        <a:graphic>
          <a:graphicData uri="http://schemas.openxmlformats.org/drawingml/2006/table">
            <a:tbl>
              <a:tblPr firstRow="1" bandRow="1">
                <a:tableStyleId>{5C22544A-7EE6-4342-B048-85BDC9FD1C3A}</a:tableStyleId>
              </a:tblPr>
              <a:tblGrid>
                <a:gridCol w="1573767">
                  <a:extLst>
                    <a:ext uri="{9D8B030D-6E8A-4147-A177-3AD203B41FA5}">
                      <a16:colId xmlns:a16="http://schemas.microsoft.com/office/drawing/2014/main" val="317407102"/>
                    </a:ext>
                  </a:extLst>
                </a:gridCol>
                <a:gridCol w="1462808">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Type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Test RMSE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marL="0" marR="0" lvl="0" indent="0" algn="ctr" defTabSz="914362" rtl="0" eaLnBrk="1" fontAlgn="auto" latinLnBrk="0" hangingPunct="1">
                        <a:lnSpc>
                          <a:spcPct val="100000"/>
                        </a:lnSpc>
                        <a:spcBef>
                          <a:spcPts val="0"/>
                        </a:spcBef>
                        <a:spcAft>
                          <a:spcPts val="0"/>
                        </a:spcAft>
                        <a:buClrTx/>
                        <a:buSzTx/>
                        <a:buFontTx/>
                        <a:buNone/>
                        <a:tabLst/>
                        <a:defRPr/>
                      </a:pPr>
                      <a:r>
                        <a:rPr lang="en-US" sz="1300" b="0" kern="1200" dirty="0">
                          <a:solidFill>
                            <a:schemeClr val="dk1"/>
                          </a:solidFill>
                          <a:latin typeface="+mn-lt"/>
                          <a:ea typeface="+mn-ea"/>
                          <a:cs typeface="+mn-cs"/>
                        </a:rPr>
                        <a:t>Linear Regression</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210.46</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a:r>
                        <a:rPr lang="en-US" sz="1300" b="0" dirty="0">
                          <a:latin typeface="+mj-lt"/>
                        </a:rPr>
                        <a:t>KNN</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300" b="0" dirty="0">
                          <a:latin typeface="+mj-lt"/>
                        </a:rPr>
                        <a:t>124.58</a:t>
                      </a:r>
                    </a:p>
                  </a:txBody>
                  <a:tcPr anchor="ct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29636017"/>
                  </a:ext>
                </a:extLst>
              </a:tr>
              <a:tr h="370840">
                <a:tc>
                  <a:txBody>
                    <a:bodyPr/>
                    <a:lstStyle/>
                    <a:p>
                      <a:pPr algn="ctr"/>
                      <a:r>
                        <a:rPr lang="en-US" sz="1300" b="0" dirty="0">
                          <a:latin typeface="+mj-lt"/>
                        </a:rPr>
                        <a:t>SVR</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144.26</a:t>
                      </a:r>
                    </a:p>
                  </a:txBody>
                  <a:tcPr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a:r>
                        <a:rPr lang="en-US" sz="1300" b="0" dirty="0">
                          <a:latin typeface="+mj-lt"/>
                        </a:rPr>
                        <a:t>Random Forest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300" b="0" dirty="0">
                          <a:latin typeface="+mj-lt"/>
                        </a:rPr>
                        <a:t>116.50</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extLst>
                  <a:ext uri="{0D108BD9-81ED-4DB2-BD59-A6C34878D82A}">
                    <a16:rowId xmlns:a16="http://schemas.microsoft.com/office/drawing/2014/main" val="4077824983"/>
                  </a:ext>
                </a:extLst>
              </a:tr>
              <a:tr h="370840">
                <a:tc>
                  <a:txBody>
                    <a:bodyPr/>
                    <a:lstStyle/>
                    <a:p>
                      <a:pPr algn="ctr"/>
                      <a:r>
                        <a:rPr lang="en-US" sz="1300" b="0" dirty="0">
                          <a:latin typeface="+mj-lt"/>
                        </a:rPr>
                        <a:t>Gradient Boosting</a:t>
                      </a:r>
                    </a:p>
                  </a:txBody>
                  <a:tcPr anchor="ctr">
                    <a:lnL w="12700" cap="flat" cmpd="sng" algn="ctr">
                      <a:noFill/>
                      <a:prstDash val="solid"/>
                      <a:round/>
                      <a:headEnd type="none" w="med" len="med"/>
                      <a:tailEnd type="none" w="med" len="med"/>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128.06</a:t>
                      </a:r>
                    </a:p>
                  </a:txBody>
                  <a:tcPr anchor="ct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649652"/>
                  </a:ext>
                </a:extLst>
              </a:tr>
            </a:tbl>
          </a:graphicData>
        </a:graphic>
      </p:graphicFrame>
      <p:sp>
        <p:nvSpPr>
          <p:cNvPr id="10" name="Content Placeholder 2">
            <a:extLst>
              <a:ext uri="{FF2B5EF4-FFF2-40B4-BE49-F238E27FC236}">
                <a16:creationId xmlns:a16="http://schemas.microsoft.com/office/drawing/2014/main" id="{F881AA79-5D30-1F4E-1855-D0C88D291735}"/>
              </a:ext>
            </a:extLst>
          </p:cNvPr>
          <p:cNvSpPr txBox="1">
            <a:spLocks/>
          </p:cNvSpPr>
          <p:nvPr/>
        </p:nvSpPr>
        <p:spPr>
          <a:xfrm>
            <a:off x="417824" y="3800679"/>
            <a:ext cx="113563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The dummy classifier produced a test RMSE of 241.43.</a:t>
            </a:r>
          </a:p>
          <a:p>
            <a:r>
              <a:rPr lang="en-US" dirty="0"/>
              <a:t>Among the five models, Random Forest achieved the lowest RMSE of 116.5, using hyperparameters: </a:t>
            </a:r>
            <a:r>
              <a:rPr lang="en-US" dirty="0" err="1"/>
              <a:t>n_estimators</a:t>
            </a:r>
            <a:r>
              <a:rPr lang="en-US" dirty="0"/>
              <a:t> = 100, </a:t>
            </a:r>
            <a:r>
              <a:rPr lang="en-US" dirty="0" err="1"/>
              <a:t>max_depth</a:t>
            </a:r>
            <a:r>
              <a:rPr lang="en-US" dirty="0"/>
              <a:t> = None, and </a:t>
            </a:r>
            <a:r>
              <a:rPr lang="en-US" dirty="0" err="1"/>
              <a:t>min_samples_split</a:t>
            </a:r>
            <a:r>
              <a:rPr lang="en-US" dirty="0"/>
              <a:t> = 2.</a:t>
            </a:r>
          </a:p>
          <a:p>
            <a:r>
              <a:rPr lang="en-US" dirty="0"/>
              <a:t>RMSE was chosen as the scoring metric because:</a:t>
            </a:r>
          </a:p>
          <a:p>
            <a:pPr lvl="1"/>
            <a:r>
              <a:rPr lang="en-US" dirty="0"/>
              <a:t>It penalizes large prediction errors, helping models minimize outliers.</a:t>
            </a:r>
          </a:p>
          <a:p>
            <a:pPr lvl="1"/>
            <a:r>
              <a:rPr lang="en-US" dirty="0"/>
              <a:t>It provides a consistent basis for comparison across different models.</a:t>
            </a:r>
          </a:p>
        </p:txBody>
      </p:sp>
      <p:graphicFrame>
        <p:nvGraphicFramePr>
          <p:cNvPr id="5" name="Content Placeholder 7">
            <a:extLst>
              <a:ext uri="{FF2B5EF4-FFF2-40B4-BE49-F238E27FC236}">
                <a16:creationId xmlns:a16="http://schemas.microsoft.com/office/drawing/2014/main" id="{E3685F72-E981-70BB-1D97-D6B7CC43A82D}"/>
              </a:ext>
            </a:extLst>
          </p:cNvPr>
          <p:cNvGraphicFramePr>
            <a:graphicFrameLocks/>
          </p:cNvGraphicFramePr>
          <p:nvPr>
            <p:extLst>
              <p:ext uri="{D42A27DB-BD31-4B8C-83A1-F6EECF244321}">
                <p14:modId xmlns:p14="http://schemas.microsoft.com/office/powerpoint/2010/main" val="1277886024"/>
              </p:ext>
            </p:extLst>
          </p:nvPr>
        </p:nvGraphicFramePr>
        <p:xfrm>
          <a:off x="641344" y="1117074"/>
          <a:ext cx="3036576" cy="858520"/>
        </p:xfrm>
        <a:graphic>
          <a:graphicData uri="http://schemas.openxmlformats.org/drawingml/2006/table">
            <a:tbl>
              <a:tblPr firstRow="1" bandRow="1">
                <a:tableStyleId>{5C22544A-7EE6-4342-B048-85BDC9FD1C3A}</a:tableStyleId>
              </a:tblPr>
              <a:tblGrid>
                <a:gridCol w="1492256">
                  <a:extLst>
                    <a:ext uri="{9D8B030D-6E8A-4147-A177-3AD203B41FA5}">
                      <a16:colId xmlns:a16="http://schemas.microsoft.com/office/drawing/2014/main" val="317407102"/>
                    </a:ext>
                  </a:extLst>
                </a:gridCol>
                <a:gridCol w="1544320">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Type</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Test RMSE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a:r>
                        <a:rPr lang="en-US" sz="1300" b="0" dirty="0">
                          <a:latin typeface="+mj-lt"/>
                        </a:rPr>
                        <a:t>Dummy Classifier</a:t>
                      </a:r>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241.43</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bl>
          </a:graphicData>
        </a:graphic>
      </p:graphicFrame>
      <p:graphicFrame>
        <p:nvGraphicFramePr>
          <p:cNvPr id="6" name="Content Placeholder 7">
            <a:extLst>
              <a:ext uri="{FF2B5EF4-FFF2-40B4-BE49-F238E27FC236}">
                <a16:creationId xmlns:a16="http://schemas.microsoft.com/office/drawing/2014/main" id="{4C325047-A05F-4FBF-0117-75FA9DB85822}"/>
              </a:ext>
            </a:extLst>
          </p:cNvPr>
          <p:cNvGraphicFramePr>
            <a:graphicFrameLocks/>
          </p:cNvGraphicFramePr>
          <p:nvPr>
            <p:extLst>
              <p:ext uri="{D42A27DB-BD31-4B8C-83A1-F6EECF244321}">
                <p14:modId xmlns:p14="http://schemas.microsoft.com/office/powerpoint/2010/main" val="2668536973"/>
              </p:ext>
            </p:extLst>
          </p:nvPr>
        </p:nvGraphicFramePr>
        <p:xfrm>
          <a:off x="7834625" y="1117074"/>
          <a:ext cx="3036575" cy="1483360"/>
        </p:xfrm>
        <a:graphic>
          <a:graphicData uri="http://schemas.openxmlformats.org/drawingml/2006/table">
            <a:tbl>
              <a:tblPr firstRow="1" bandRow="1">
                <a:tableStyleId>{5C22544A-7EE6-4342-B048-85BDC9FD1C3A}</a:tableStyleId>
              </a:tblPr>
              <a:tblGrid>
                <a:gridCol w="1573767">
                  <a:extLst>
                    <a:ext uri="{9D8B030D-6E8A-4147-A177-3AD203B41FA5}">
                      <a16:colId xmlns:a16="http://schemas.microsoft.com/office/drawing/2014/main" val="317407102"/>
                    </a:ext>
                  </a:extLst>
                </a:gridCol>
                <a:gridCol w="1462808">
                  <a:extLst>
                    <a:ext uri="{9D8B030D-6E8A-4147-A177-3AD203B41FA5}">
                      <a16:colId xmlns:a16="http://schemas.microsoft.com/office/drawing/2014/main" val="3779432987"/>
                    </a:ext>
                  </a:extLst>
                </a:gridCol>
              </a:tblGrid>
              <a:tr h="370840">
                <a:tc>
                  <a:txBody>
                    <a:bodyPr/>
                    <a:lstStyle/>
                    <a:p>
                      <a:pPr algn="ctr"/>
                      <a:r>
                        <a:rPr lang="en-US" sz="1300" b="0" dirty="0">
                          <a:solidFill>
                            <a:schemeClr val="tx1"/>
                          </a:solidFill>
                          <a:latin typeface="+mj-lt"/>
                        </a:rPr>
                        <a:t>Hyperparameter</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300" b="0" dirty="0">
                          <a:solidFill>
                            <a:schemeClr val="tx1"/>
                          </a:solidFill>
                          <a:latin typeface="+mj-lt"/>
                        </a:rPr>
                        <a:t>Value</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018124"/>
                  </a:ext>
                </a:extLst>
              </a:tr>
              <a:tr h="370840">
                <a:tc>
                  <a:txBody>
                    <a:bodyPr/>
                    <a:lstStyle/>
                    <a:p>
                      <a:pPr algn="ctr" rtl="0" fontAlgn="ctr">
                        <a:buNone/>
                      </a:pPr>
                      <a:r>
                        <a:rPr lang="en-US" sz="1300" b="0" i="0" u="none" strike="noStrike" dirty="0">
                          <a:solidFill>
                            <a:srgbClr val="07182D"/>
                          </a:solidFill>
                          <a:effectLst/>
                          <a:latin typeface="CiscoSansTT" panose="020B0803020201090303" pitchFamily="34" charset="0"/>
                        </a:rPr>
                        <a:t>N Estimators</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100</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972827"/>
                  </a:ext>
                </a:extLst>
              </a:tr>
              <a:tr h="370840">
                <a:tc>
                  <a:txBody>
                    <a:bodyPr/>
                    <a:lstStyle/>
                    <a:p>
                      <a:pPr algn="ctr" rtl="0" fontAlgn="ctr">
                        <a:buNone/>
                      </a:pPr>
                      <a:r>
                        <a:rPr lang="en-US" sz="1300" b="0" i="0" u="none" strike="noStrike" dirty="0">
                          <a:solidFill>
                            <a:srgbClr val="07182D"/>
                          </a:solidFill>
                          <a:effectLst/>
                          <a:latin typeface="+mj-lt"/>
                        </a:rPr>
                        <a:t>Max Depth</a:t>
                      </a:r>
                    </a:p>
                  </a:txBody>
                  <a:tcPr marL="9525" marR="9525" marT="9525" marB="0"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300" b="0" dirty="0">
                          <a:latin typeface="+mj-lt"/>
                        </a:rPr>
                        <a:t>None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9226668"/>
                  </a:ext>
                </a:extLst>
              </a:tr>
              <a:tr h="370840">
                <a:tc>
                  <a:txBody>
                    <a:bodyPr/>
                    <a:lstStyle/>
                    <a:p>
                      <a:pPr algn="ctr" rtl="0" fontAlgn="ctr">
                        <a:buNone/>
                      </a:pPr>
                      <a:r>
                        <a:rPr lang="en-US" sz="1300" b="0" i="0" u="none" strike="noStrike" dirty="0">
                          <a:solidFill>
                            <a:srgbClr val="07182D"/>
                          </a:solidFill>
                          <a:effectLst/>
                          <a:latin typeface="+mj-lt"/>
                        </a:rPr>
                        <a:t>Min Sample Split</a:t>
                      </a:r>
                    </a:p>
                  </a:txBody>
                  <a:tcPr marL="9525" marR="9525" marT="9525" marB="0"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300" b="0" dirty="0">
                          <a:latin typeface="+mj-lt"/>
                        </a:rPr>
                        <a:t>2</a:t>
                      </a:r>
                    </a:p>
                  </a:txBody>
                  <a:tcPr anchor="ct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8649652"/>
                  </a:ext>
                </a:extLst>
              </a:tr>
            </a:tbl>
          </a:graphicData>
        </a:graphic>
      </p:graphicFrame>
    </p:spTree>
    <p:extLst>
      <p:ext uri="{BB962C8B-B14F-4D97-AF65-F5344CB8AC3E}">
        <p14:creationId xmlns:p14="http://schemas.microsoft.com/office/powerpoint/2010/main" val="329030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63CA-38EB-643A-B356-81FF4E173B7C}"/>
              </a:ext>
            </a:extLst>
          </p:cNvPr>
          <p:cNvSpPr>
            <a:spLocks noGrp="1"/>
          </p:cNvSpPr>
          <p:nvPr>
            <p:ph type="title"/>
          </p:nvPr>
        </p:nvSpPr>
        <p:spPr/>
        <p:txBody>
          <a:bodyPr/>
          <a:lstStyle/>
          <a:p>
            <a:r>
              <a:rPr lang="en-US" dirty="0"/>
              <a:t>Project Overview</a:t>
            </a:r>
          </a:p>
        </p:txBody>
      </p:sp>
    </p:spTree>
    <p:extLst>
      <p:ext uri="{BB962C8B-B14F-4D97-AF65-F5344CB8AC3E}">
        <p14:creationId xmlns:p14="http://schemas.microsoft.com/office/powerpoint/2010/main" val="558761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98099-70E1-0587-0F94-BD67B0E3A3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0C4B80-04A8-2456-917C-228FB74D3A01}"/>
              </a:ext>
            </a:extLst>
          </p:cNvPr>
          <p:cNvSpPr>
            <a:spLocks noGrp="1"/>
          </p:cNvSpPr>
          <p:nvPr>
            <p:ph type="title"/>
          </p:nvPr>
        </p:nvSpPr>
        <p:spPr/>
        <p:txBody>
          <a:bodyPr/>
          <a:lstStyle/>
          <a:p>
            <a:r>
              <a:rPr lang="en-US" dirty="0"/>
              <a:t>Model 3: Product Weight Prediction Results</a:t>
            </a:r>
          </a:p>
        </p:txBody>
      </p:sp>
      <p:sp>
        <p:nvSpPr>
          <p:cNvPr id="13" name="Content Placeholder 2">
            <a:extLst>
              <a:ext uri="{FF2B5EF4-FFF2-40B4-BE49-F238E27FC236}">
                <a16:creationId xmlns:a16="http://schemas.microsoft.com/office/drawing/2014/main" id="{451DC39A-D3A1-5F29-DEBE-82763A8CC611}"/>
              </a:ext>
            </a:extLst>
          </p:cNvPr>
          <p:cNvSpPr txBox="1">
            <a:spLocks/>
          </p:cNvSpPr>
          <p:nvPr/>
        </p:nvSpPr>
        <p:spPr>
          <a:xfrm>
            <a:off x="323850" y="4825682"/>
            <a:ext cx="50704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A Predicted vs. Actual plot compares model predictions to true values, with points near the diagonal line y=x indicating low prediction error.</a:t>
            </a:r>
          </a:p>
          <a:p>
            <a:r>
              <a:rPr lang="en-US" sz="1600" dirty="0"/>
              <a:t>Points above or below the diagonal show over- or under-predictions and scattered or patterned deviations reveal model errors or bias.</a:t>
            </a:r>
          </a:p>
        </p:txBody>
      </p:sp>
      <p:sp>
        <p:nvSpPr>
          <p:cNvPr id="15" name="Content Placeholder 2">
            <a:extLst>
              <a:ext uri="{FF2B5EF4-FFF2-40B4-BE49-F238E27FC236}">
                <a16:creationId xmlns:a16="http://schemas.microsoft.com/office/drawing/2014/main" id="{5D692D45-9D32-B1C1-33A7-B081F499086C}"/>
              </a:ext>
            </a:extLst>
          </p:cNvPr>
          <p:cNvSpPr txBox="1">
            <a:spLocks/>
          </p:cNvSpPr>
          <p:nvPr/>
        </p:nvSpPr>
        <p:spPr>
          <a:xfrm>
            <a:off x="5951831" y="4825681"/>
            <a:ext cx="5070451" cy="1559561"/>
          </a:xfrm>
          <a:prstGeom prst="rect">
            <a:avLst/>
          </a:prstGeom>
          <a:noFill/>
        </p:spPr>
        <p:txBody>
          <a:bodyPr vert="horz" lIns="0" tIns="0" rIns="0" bIns="0" rtlCol="0">
            <a:noAutofit/>
          </a:bodyPr>
          <a:lstStyle>
            <a:lvl1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2000" kern="1200" dirty="0">
                <a:solidFill>
                  <a:schemeClr val="bg1"/>
                </a:solidFill>
                <a:latin typeface="+mn-lt"/>
                <a:ea typeface="ＭＳ Ｐゴシック" charset="0"/>
                <a:cs typeface="CiscoSans"/>
              </a:defRPr>
            </a:lvl1pPr>
            <a:lvl2pPr marL="36576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800" kern="1200" dirty="0">
                <a:solidFill>
                  <a:schemeClr val="bg1"/>
                </a:solidFill>
                <a:latin typeface="+mn-lt"/>
                <a:ea typeface="ＭＳ Ｐゴシック" charset="0"/>
                <a:cs typeface="CiscoSans"/>
              </a:defRPr>
            </a:lvl2pPr>
            <a:lvl3pPr marL="54864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600" kern="1200" dirty="0">
                <a:solidFill>
                  <a:schemeClr val="bg1"/>
                </a:solidFill>
                <a:latin typeface="+mn-lt"/>
                <a:ea typeface="ＭＳ Ｐゴシック" charset="0"/>
                <a:cs typeface="CiscoSans"/>
              </a:defRPr>
            </a:lvl3pPr>
            <a:lvl4pPr marL="73152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400" kern="1200" dirty="0">
                <a:solidFill>
                  <a:schemeClr val="bg1"/>
                </a:solidFill>
                <a:latin typeface="+mn-lt"/>
                <a:ea typeface="ＭＳ Ｐゴシック" charset="0"/>
                <a:cs typeface="CiscoSans"/>
              </a:defRPr>
            </a:lvl4pPr>
            <a:lvl5pPr marL="91440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lang="en-US" sz="1200" kern="1200" dirty="0">
                <a:solidFill>
                  <a:schemeClr val="bg1"/>
                </a:solidFill>
                <a:latin typeface="+mn-lt"/>
                <a:ea typeface="ＭＳ Ｐゴシック" charset="0"/>
                <a:cs typeface="CiscoSans"/>
              </a:defRPr>
            </a:lvl5pPr>
            <a:lvl6pPr marL="1151798" indent="-228592" algn="l" defTabSz="914362" rtl="0" eaLnBrk="1" latinLnBrk="0" hangingPunct="1">
              <a:spcBef>
                <a:spcPts val="800"/>
              </a:spcBef>
              <a:buFont typeface="Arial" pitchFamily="34" charset="0"/>
              <a:buChar char="•"/>
              <a:defRPr sz="1200" kern="1200" baseline="0">
                <a:solidFill>
                  <a:schemeClr val="tx1"/>
                </a:solidFill>
                <a:latin typeface="+mn-lt"/>
                <a:ea typeface="+mn-ea"/>
                <a:cs typeface="+mn-cs"/>
              </a:defRPr>
            </a:lvl6pPr>
            <a:lvl7pPr marL="1247781" indent="-228561" algn="l" defTabSz="914362" rtl="0" eaLnBrk="1" latinLnBrk="0" hangingPunct="1">
              <a:spcBef>
                <a:spcPts val="800"/>
              </a:spcBef>
              <a:buFont typeface="Arial" pitchFamily="34" charset="0"/>
              <a:buChar char="•"/>
              <a:defRPr sz="1067" kern="1200" baseline="0">
                <a:solidFill>
                  <a:schemeClr val="tx1"/>
                </a:solidFill>
                <a:latin typeface="+mn-lt"/>
                <a:ea typeface="+mn-ea"/>
                <a:cs typeface="+mn-cs"/>
              </a:defRPr>
            </a:lvl7pPr>
            <a:lvl8pPr marL="3200267" indent="0" algn="l" defTabSz="914362" rtl="0" eaLnBrk="1" latinLnBrk="0" hangingPunct="1">
              <a:spcBef>
                <a:spcPct val="20000"/>
              </a:spcBef>
              <a:buFont typeface="Arial" pitchFamily="34" charset="0"/>
              <a:buNone/>
              <a:defRPr sz="2000" kern="1200">
                <a:solidFill>
                  <a:schemeClr val="tx1"/>
                </a:solidFill>
                <a:latin typeface="+mn-lt"/>
                <a:ea typeface="+mn-ea"/>
                <a:cs typeface="+mn-cs"/>
              </a:defRPr>
            </a:lvl8pPr>
            <a:lvl9pPr marL="3886038" indent="-228592" algn="l" defTabSz="91436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A Residuals vs. Actuals plot shows the differences between predicted and actual values (residuals) on the y-axis against actual values on the x-axis.</a:t>
            </a:r>
          </a:p>
          <a:p>
            <a:r>
              <a:rPr lang="en-US" sz="1600" dirty="0"/>
              <a:t>Points scattered randomly around zero indicate a good fit, while patterns or trends suggest bias or model misspecification.</a:t>
            </a:r>
          </a:p>
        </p:txBody>
      </p:sp>
      <p:pic>
        <p:nvPicPr>
          <p:cNvPr id="3" name="Picture 2">
            <a:extLst>
              <a:ext uri="{FF2B5EF4-FFF2-40B4-BE49-F238E27FC236}">
                <a16:creationId xmlns:a16="http://schemas.microsoft.com/office/drawing/2014/main" id="{4167B13A-9895-0EC2-5A00-3ACED3222250}"/>
              </a:ext>
            </a:extLst>
          </p:cNvPr>
          <p:cNvPicPr>
            <a:picLocks noChangeAspect="1"/>
          </p:cNvPicPr>
          <p:nvPr/>
        </p:nvPicPr>
        <p:blipFill>
          <a:blip r:embed="rId2"/>
          <a:stretch>
            <a:fillRect/>
          </a:stretch>
        </p:blipFill>
        <p:spPr>
          <a:xfrm>
            <a:off x="1063786" y="1091086"/>
            <a:ext cx="3847751" cy="3434098"/>
          </a:xfrm>
          <a:prstGeom prst="rect">
            <a:avLst/>
          </a:prstGeom>
        </p:spPr>
      </p:pic>
      <p:pic>
        <p:nvPicPr>
          <p:cNvPr id="4" name="Picture 3">
            <a:extLst>
              <a:ext uri="{FF2B5EF4-FFF2-40B4-BE49-F238E27FC236}">
                <a16:creationId xmlns:a16="http://schemas.microsoft.com/office/drawing/2014/main" id="{88B17167-2C3B-D7A9-B2A4-2C7E2F06CDB8}"/>
              </a:ext>
            </a:extLst>
          </p:cNvPr>
          <p:cNvPicPr>
            <a:picLocks noChangeAspect="1"/>
          </p:cNvPicPr>
          <p:nvPr/>
        </p:nvPicPr>
        <p:blipFill>
          <a:blip r:embed="rId3"/>
          <a:srcRect t="2767" r="51962" b="21257"/>
          <a:stretch>
            <a:fillRect/>
          </a:stretch>
        </p:blipFill>
        <p:spPr>
          <a:xfrm>
            <a:off x="5951831" y="1447799"/>
            <a:ext cx="4730511" cy="2844801"/>
          </a:xfrm>
          <a:prstGeom prst="rect">
            <a:avLst/>
          </a:prstGeom>
        </p:spPr>
      </p:pic>
    </p:spTree>
    <p:extLst>
      <p:ext uri="{BB962C8B-B14F-4D97-AF65-F5344CB8AC3E}">
        <p14:creationId xmlns:p14="http://schemas.microsoft.com/office/powerpoint/2010/main" val="837623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60DF8-F4A5-D72F-935D-7CAEF5583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8D712-F29A-F151-A6D5-8B4AA18424B8}"/>
              </a:ext>
            </a:extLst>
          </p:cNvPr>
          <p:cNvSpPr>
            <a:spLocks noGrp="1"/>
          </p:cNvSpPr>
          <p:nvPr>
            <p:ph type="title"/>
          </p:nvPr>
        </p:nvSpPr>
        <p:spPr/>
        <p:txBody>
          <a:bodyPr/>
          <a:lstStyle/>
          <a:p>
            <a:r>
              <a:rPr lang="en-US" dirty="0"/>
              <a:t>Model 3: Results Summary</a:t>
            </a:r>
          </a:p>
        </p:txBody>
      </p:sp>
      <p:graphicFrame>
        <p:nvGraphicFramePr>
          <p:cNvPr id="7" name="Content Placeholder 5">
            <a:extLst>
              <a:ext uri="{FF2B5EF4-FFF2-40B4-BE49-F238E27FC236}">
                <a16:creationId xmlns:a16="http://schemas.microsoft.com/office/drawing/2014/main" id="{E3D35B54-CAEE-65BF-2CBB-E0DE3C414049}"/>
              </a:ext>
            </a:extLst>
          </p:cNvPr>
          <p:cNvGraphicFramePr>
            <a:graphicFrameLocks/>
          </p:cNvGraphicFramePr>
          <p:nvPr>
            <p:extLst>
              <p:ext uri="{D42A27DB-BD31-4B8C-83A1-F6EECF244321}">
                <p14:modId xmlns:p14="http://schemas.microsoft.com/office/powerpoint/2010/main" val="2116716125"/>
              </p:ext>
            </p:extLst>
          </p:nvPr>
        </p:nvGraphicFramePr>
        <p:xfrm>
          <a:off x="690880" y="1046480"/>
          <a:ext cx="10485120" cy="5092821"/>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690880">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400" b="0" dirty="0">
                          <a:solidFill>
                            <a:schemeClr val="bg1"/>
                          </a:solidFill>
                        </a:rPr>
                        <a:t>With the completed dataset, train a new supervised learning model that predict power for products without power data.</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2112918">
                <a:tc>
                  <a:txBody>
                    <a:bodyPr/>
                    <a:lstStyle/>
                    <a:p>
                      <a:pPr algn="ctr"/>
                      <a:r>
                        <a:rPr lang="en-US" sz="1400" b="1" dirty="0">
                          <a:solidFill>
                            <a:schemeClr val="bg1"/>
                          </a:solidFill>
                        </a:rPr>
                        <a:t>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indent="-285750">
                        <a:buFont typeface="Arial" panose="020B0604020202020204" pitchFamily="34" charset="0"/>
                        <a:buChar char="•"/>
                      </a:pPr>
                      <a:r>
                        <a:rPr lang="en-US" sz="1400" dirty="0"/>
                        <a:t>The dummy classifier produced a test RMSE of 241.43.</a:t>
                      </a:r>
                    </a:p>
                    <a:p>
                      <a:pPr marL="285750" indent="-285750">
                        <a:buFont typeface="Arial" panose="020B0604020202020204" pitchFamily="34" charset="0"/>
                        <a:buChar char="•"/>
                      </a:pPr>
                      <a:r>
                        <a:rPr lang="en-US" sz="1400" dirty="0"/>
                        <a:t>Among the five models, Random Forest achieved the lowest RMSE of 116.50, using hyperparameters: </a:t>
                      </a:r>
                      <a:r>
                        <a:rPr lang="en-US" sz="1400" dirty="0" err="1"/>
                        <a:t>n_estimators</a:t>
                      </a:r>
                      <a:r>
                        <a:rPr lang="en-US" sz="1400" dirty="0"/>
                        <a:t> = 100, </a:t>
                      </a:r>
                      <a:r>
                        <a:rPr lang="en-US" sz="1400" dirty="0" err="1"/>
                        <a:t>max_depth</a:t>
                      </a:r>
                      <a:r>
                        <a:rPr lang="en-US" sz="1400" dirty="0"/>
                        <a:t> = None, and </a:t>
                      </a:r>
                      <a:r>
                        <a:rPr lang="en-US" sz="1400" dirty="0" err="1"/>
                        <a:t>min_samples_split</a:t>
                      </a:r>
                      <a:r>
                        <a:rPr lang="en-US" sz="1400" dirty="0"/>
                        <a:t> = 2.</a:t>
                      </a:r>
                    </a:p>
                    <a:p>
                      <a:pPr marL="285750" indent="-285750">
                        <a:buFont typeface="Arial" panose="020B0604020202020204" pitchFamily="34" charset="0"/>
                        <a:buChar char="•"/>
                      </a:pPr>
                      <a:r>
                        <a:rPr lang="en-US" sz="1400" dirty="0"/>
                        <a:t>RMSE was chosen as the scoring metric because:</a:t>
                      </a:r>
                    </a:p>
                    <a:p>
                      <a:pPr marL="742928" lvl="1" indent="-285750">
                        <a:buFont typeface="Arial" panose="020B0604020202020204" pitchFamily="34" charset="0"/>
                        <a:buChar char="•"/>
                      </a:pPr>
                      <a:r>
                        <a:rPr lang="en-US" sz="1400" dirty="0"/>
                        <a:t>It penalizes large prediction errors, helping models minimize outliers.</a:t>
                      </a:r>
                    </a:p>
                    <a:p>
                      <a:pPr marL="742928" lvl="1" indent="-285750">
                        <a:buFont typeface="Arial" panose="020B0604020202020204" pitchFamily="34" charset="0"/>
                        <a:buChar char="•"/>
                      </a:pPr>
                      <a:r>
                        <a:rPr lang="en-US" sz="1400" dirty="0"/>
                        <a:t>It provides a consistent basis for comparison across different models.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881892">
                <a:tc>
                  <a:txBody>
                    <a:bodyPr/>
                    <a:lstStyle/>
                    <a:p>
                      <a:pPr algn="ctr"/>
                      <a:r>
                        <a:rPr lang="en-US" sz="1400" b="1" dirty="0">
                          <a:solidFill>
                            <a:schemeClr val="bg1"/>
                          </a:solidFill>
                        </a:rPr>
                        <a:t>Best Parameters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N Estimators = 100</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Max Depth: None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0" dirty="0">
                          <a:solidFill>
                            <a:schemeClr val="bg1"/>
                          </a:solidFill>
                        </a:rPr>
                        <a:t>Min Sample Split = 2</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r h="1407131">
                <a:tc>
                  <a:txBody>
                    <a:bodyPr/>
                    <a:lstStyle/>
                    <a:p>
                      <a:pPr algn="ctr"/>
                      <a:r>
                        <a:rPr lang="en-US" sz="1400" b="1" dirty="0">
                          <a:solidFill>
                            <a:schemeClr val="bg1"/>
                          </a:solidFill>
                        </a:rPr>
                        <a:t>Summary</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project evaluated five regression models to predict the target variable, with Random Forest performing best (RMSE = 116.50) compared to the baseline dummy model (RMSE = 241.43). RMSE was chosen as the metric because it penalizes large errors and enables fair comparison across models, allowing more accurate and reliable predictions of product power—a key attribute for estimating the greenhouse gas emissions associated with Cisco’s products.</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20769351"/>
                  </a:ext>
                </a:extLst>
              </a:tr>
            </a:tbl>
          </a:graphicData>
        </a:graphic>
      </p:graphicFrame>
    </p:spTree>
    <p:extLst>
      <p:ext uri="{BB962C8B-B14F-4D97-AF65-F5344CB8AC3E}">
        <p14:creationId xmlns:p14="http://schemas.microsoft.com/office/powerpoint/2010/main" val="3202389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A4539-C54A-5EF2-2A58-606DAB4981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59147-CE0A-AC94-13A8-9F8E781AF2F0}"/>
              </a:ext>
            </a:extLst>
          </p:cNvPr>
          <p:cNvSpPr>
            <a:spLocks noGrp="1"/>
          </p:cNvSpPr>
          <p:nvPr>
            <p:ph type="title"/>
          </p:nvPr>
        </p:nvSpPr>
        <p:spPr/>
        <p:txBody>
          <a:bodyPr/>
          <a:lstStyle/>
          <a:p>
            <a:r>
              <a:rPr lang="en-US" dirty="0"/>
              <a:t>Conclusion</a:t>
            </a:r>
          </a:p>
        </p:txBody>
      </p:sp>
      <p:graphicFrame>
        <p:nvGraphicFramePr>
          <p:cNvPr id="4" name="Content Placeholder 5">
            <a:extLst>
              <a:ext uri="{FF2B5EF4-FFF2-40B4-BE49-F238E27FC236}">
                <a16:creationId xmlns:a16="http://schemas.microsoft.com/office/drawing/2014/main" id="{7696F52D-FCD4-B90D-C0DA-0AEF994588D2}"/>
              </a:ext>
            </a:extLst>
          </p:cNvPr>
          <p:cNvGraphicFramePr>
            <a:graphicFrameLocks/>
          </p:cNvGraphicFramePr>
          <p:nvPr>
            <p:extLst>
              <p:ext uri="{D42A27DB-BD31-4B8C-83A1-F6EECF244321}">
                <p14:modId xmlns:p14="http://schemas.microsoft.com/office/powerpoint/2010/main" val="103431621"/>
              </p:ext>
            </p:extLst>
          </p:nvPr>
        </p:nvGraphicFramePr>
        <p:xfrm>
          <a:off x="690880" y="790589"/>
          <a:ext cx="10485120" cy="5826700"/>
        </p:xfrm>
        <a:graphic>
          <a:graphicData uri="http://schemas.openxmlformats.org/drawingml/2006/table">
            <a:tbl>
              <a:tblPr firstRow="1" bandRow="1">
                <a:tableStyleId>{5C22544A-7EE6-4342-B048-85BDC9FD1C3A}</a:tableStyleId>
              </a:tblPr>
              <a:tblGrid>
                <a:gridCol w="2049649">
                  <a:extLst>
                    <a:ext uri="{9D8B030D-6E8A-4147-A177-3AD203B41FA5}">
                      <a16:colId xmlns:a16="http://schemas.microsoft.com/office/drawing/2014/main" val="3310775825"/>
                    </a:ext>
                  </a:extLst>
                </a:gridCol>
                <a:gridCol w="8435471">
                  <a:extLst>
                    <a:ext uri="{9D8B030D-6E8A-4147-A177-3AD203B41FA5}">
                      <a16:colId xmlns:a16="http://schemas.microsoft.com/office/drawing/2014/main" val="1911545033"/>
                    </a:ext>
                  </a:extLst>
                </a:gridCol>
              </a:tblGrid>
              <a:tr h="502186">
                <a:tc>
                  <a:txBody>
                    <a:bodyPr/>
                    <a:lstStyle/>
                    <a:p>
                      <a:pPr algn="ctr"/>
                      <a:r>
                        <a:rPr lang="en-US" sz="1400" b="1" dirty="0">
                          <a:solidFill>
                            <a:schemeClr val="bg1"/>
                          </a:solidFill>
                        </a:rPr>
                        <a:t>Goal</a:t>
                      </a:r>
                    </a:p>
                  </a:txBody>
                  <a:tcPr anchor="ctr">
                    <a:lnL w="12700" cmpd="sng">
                      <a:noFill/>
                    </a:lnL>
                    <a:lnR w="12700" cap="flat" cmpd="sng" algn="ctr">
                      <a:solidFill>
                        <a:schemeClr val="bg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objective is to create a model that can estimate the typical power of our products.</a:t>
                      </a:r>
                    </a:p>
                  </a:txBody>
                  <a:tcPr anchor="ctr">
                    <a:lnL w="12700" cap="flat" cmpd="sng" algn="ctr">
                      <a:solidFill>
                        <a:schemeClr val="bg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2720656"/>
                  </a:ext>
                </a:extLst>
              </a:tr>
              <a:tr h="1989686">
                <a:tc>
                  <a:txBody>
                    <a:bodyPr/>
                    <a:lstStyle/>
                    <a:p>
                      <a:pPr algn="ctr"/>
                      <a:r>
                        <a:rPr lang="en-US" sz="1400" b="1" dirty="0">
                          <a:solidFill>
                            <a:schemeClr val="bg1"/>
                          </a:solidFill>
                        </a:rPr>
                        <a:t>Process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lvl="0" indent="-283464">
                        <a:buFont typeface="+mj-lt"/>
                        <a:buAutoNum type="arabicPeriod"/>
                      </a:pPr>
                      <a:r>
                        <a:rPr lang="en-US" sz="1400" b="1" dirty="0">
                          <a:solidFill>
                            <a:schemeClr val="bg1"/>
                          </a:solidFill>
                        </a:rPr>
                        <a:t>Product Classification:</a:t>
                      </a:r>
                    </a:p>
                    <a:p>
                      <a:pPr marL="459464" lvl="1" indent="-285750">
                        <a:buFont typeface="Arial" panose="020B0604020202020204" pitchFamily="34" charset="0"/>
                        <a:buChar char="•"/>
                      </a:pPr>
                      <a:r>
                        <a:rPr lang="en-US" sz="1400" b="0" dirty="0">
                          <a:solidFill>
                            <a:schemeClr val="bg1"/>
                          </a:solidFill>
                        </a:rPr>
                        <a:t>Develop supervised learning to predict product type based on Bill of Materials (BOM) information and other categorical data.</a:t>
                      </a:r>
                    </a:p>
                    <a:p>
                      <a:pPr marL="59436" lvl="0" indent="-342900">
                        <a:buFont typeface="+mj-lt"/>
                        <a:buAutoNum type="arabicPeriod" startAt="2"/>
                      </a:pPr>
                      <a:endParaRPr lang="en-US" sz="1400" b="0" dirty="0">
                        <a:solidFill>
                          <a:schemeClr val="bg1"/>
                        </a:solidFill>
                      </a:endParaRPr>
                    </a:p>
                    <a:p>
                      <a:pPr marL="59436" lvl="0" indent="-342900">
                        <a:buFont typeface="+mj-lt"/>
                        <a:buAutoNum type="arabicPeriod" startAt="2"/>
                      </a:pPr>
                      <a:r>
                        <a:rPr lang="en-US" sz="1400" b="1" dirty="0">
                          <a:solidFill>
                            <a:schemeClr val="bg1"/>
                          </a:solidFill>
                        </a:rPr>
                        <a:t>Predict Product Weight:</a:t>
                      </a:r>
                    </a:p>
                    <a:p>
                      <a:pPr marL="516614" lvl="1" indent="-342900">
                        <a:buFont typeface="Arial" panose="020B0604020202020204" pitchFamily="34" charset="0"/>
                        <a:buChar char="•"/>
                      </a:pPr>
                      <a:r>
                        <a:rPr lang="en-US" sz="1400" b="0" dirty="0">
                          <a:solidFill>
                            <a:schemeClr val="bg1"/>
                          </a:solidFill>
                        </a:rPr>
                        <a:t>Develop a supervised learning model to predict product weight, leveraging the relationship between weight and BOM information.</a:t>
                      </a:r>
                    </a:p>
                    <a:p>
                      <a:pPr marL="0" lvl="0" indent="-548640">
                        <a:buFont typeface="+mj-lt"/>
                        <a:buNone/>
                      </a:pPr>
                      <a:endParaRPr lang="en-US" sz="1400" b="0" dirty="0">
                        <a:solidFill>
                          <a:schemeClr val="bg1"/>
                        </a:solidFill>
                      </a:endParaRPr>
                    </a:p>
                    <a:p>
                      <a:pPr marL="0" lvl="0" indent="-283464">
                        <a:buFont typeface="+mj-lt"/>
                        <a:buAutoNum type="arabicPeriod" startAt="3"/>
                      </a:pPr>
                      <a:r>
                        <a:rPr lang="en-US" sz="1400" b="1" dirty="0">
                          <a:solidFill>
                            <a:schemeClr val="bg1"/>
                          </a:solidFill>
                        </a:rPr>
                        <a:t>Predict Product Power:</a:t>
                      </a:r>
                    </a:p>
                    <a:p>
                      <a:pPr marL="459464" lvl="1" indent="-285750">
                        <a:buFont typeface="Arial" panose="020B0604020202020204" pitchFamily="34" charset="0"/>
                        <a:buChar char="•"/>
                      </a:pPr>
                      <a:r>
                        <a:rPr lang="en-US" sz="1400" b="0" dirty="0">
                          <a:solidFill>
                            <a:schemeClr val="bg1"/>
                          </a:solidFill>
                        </a:rPr>
                        <a:t>With the completed dataset to train a new supervised learning model that predict power for products without power data.</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230934438"/>
                  </a:ext>
                </a:extLst>
              </a:tr>
              <a:tr h="1514514">
                <a:tc>
                  <a:txBody>
                    <a:bodyPr/>
                    <a:lstStyle/>
                    <a:p>
                      <a:pPr algn="ctr"/>
                      <a:r>
                        <a:rPr lang="en-US" sz="1400" b="1" dirty="0">
                          <a:solidFill>
                            <a:schemeClr val="bg1"/>
                          </a:solidFill>
                        </a:rPr>
                        <a:t>Results</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schemeClr val="bg1"/>
                          </a:solidFill>
                        </a:rPr>
                        <a:t>Product Classification</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Gradient Boosting</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schemeClr val="bg1"/>
                          </a:solidFill>
                        </a:rPr>
                        <a:t>Predict Product Weight</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Random Forest</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dirty="0">
                          <a:solidFill>
                            <a:schemeClr val="bg1"/>
                          </a:solidFill>
                        </a:rPr>
                        <a:t>Predict Power Power</a:t>
                      </a:r>
                    </a:p>
                    <a:p>
                      <a:pPr marL="800078"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Random Forest</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0263986"/>
                  </a:ext>
                </a:extLst>
              </a:tr>
              <a:tr h="1022813">
                <a:tc>
                  <a:txBody>
                    <a:bodyPr/>
                    <a:lstStyle/>
                    <a:p>
                      <a:pPr algn="ctr"/>
                      <a:r>
                        <a:rPr lang="en-US" sz="1400" b="1" dirty="0">
                          <a:solidFill>
                            <a:schemeClr val="bg1"/>
                          </a:solidFill>
                        </a:rPr>
                        <a:t>Summary</a:t>
                      </a:r>
                    </a:p>
                  </a:txBody>
                  <a:tcPr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electricity consumed by Cisco’s products represents its largest source of greenhouse gas emissions.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By improving estimates of power for products lacking data, we can more accurately calculate the total annual emissions resulting from the sale and use of our products.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This enhanced estimation will support better tracking and reduction of our overall environmental impact. </a:t>
                      </a:r>
                    </a:p>
                  </a:txBody>
                  <a:tcPr anchor="ctr">
                    <a:lnL w="12700" cap="flat" cmpd="sng" algn="ctr">
                      <a:solidFill>
                        <a:schemeClr val="bg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420769351"/>
                  </a:ext>
                </a:extLst>
              </a:tr>
            </a:tbl>
          </a:graphicData>
        </a:graphic>
      </p:graphicFrame>
    </p:spTree>
    <p:extLst>
      <p:ext uri="{BB962C8B-B14F-4D97-AF65-F5344CB8AC3E}">
        <p14:creationId xmlns:p14="http://schemas.microsoft.com/office/powerpoint/2010/main" val="1433723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EE5CE-678C-FB86-FEA2-E51B4A03B2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D9E538-96AD-C365-4CBC-4AB08BD537D6}"/>
              </a:ext>
            </a:extLst>
          </p:cNvPr>
          <p:cNvSpPr>
            <a:spLocks noGrp="1"/>
          </p:cNvSpPr>
          <p:nvPr>
            <p:ph type="title"/>
          </p:nvPr>
        </p:nvSpPr>
        <p:spPr/>
        <p:txBody>
          <a:bodyPr/>
          <a:lstStyle/>
          <a:p>
            <a:r>
              <a:rPr lang="en-US" dirty="0"/>
              <a:t>Next Steps</a:t>
            </a:r>
          </a:p>
        </p:txBody>
      </p:sp>
      <p:sp>
        <p:nvSpPr>
          <p:cNvPr id="3" name="TextBox 2">
            <a:extLst>
              <a:ext uri="{FF2B5EF4-FFF2-40B4-BE49-F238E27FC236}">
                <a16:creationId xmlns:a16="http://schemas.microsoft.com/office/drawing/2014/main" id="{05F7C510-AD4D-338C-EC95-80509C96850A}"/>
              </a:ext>
            </a:extLst>
          </p:cNvPr>
          <p:cNvSpPr txBox="1"/>
          <p:nvPr/>
        </p:nvSpPr>
        <p:spPr>
          <a:xfrm>
            <a:off x="670560" y="1209040"/>
            <a:ext cx="0" cy="0"/>
          </a:xfrm>
          <a:prstGeom prst="rect">
            <a:avLst/>
          </a:prstGeom>
          <a:noFill/>
        </p:spPr>
        <p:txBody>
          <a:bodyPr wrap="none" lIns="0" tIns="0" rIns="0" bIns="0" rtlCol="0">
            <a:noAutofit/>
          </a:bodyPr>
          <a:lstStyle/>
          <a:p>
            <a: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endParaRPr lang="en-US" sz="1600" kern="1200" dirty="0" err="1">
              <a:solidFill>
                <a:schemeClr val="bg1"/>
              </a:solidFill>
              <a:latin typeface="+mn-lt"/>
              <a:ea typeface="ＭＳ Ｐゴシック" charset="0"/>
            </a:endParaRPr>
          </a:p>
        </p:txBody>
      </p:sp>
      <p:sp>
        <p:nvSpPr>
          <p:cNvPr id="6" name="TextBox 5">
            <a:extLst>
              <a:ext uri="{FF2B5EF4-FFF2-40B4-BE49-F238E27FC236}">
                <a16:creationId xmlns:a16="http://schemas.microsoft.com/office/drawing/2014/main" id="{A6AD214B-6187-4EEC-623D-4EA32E4B8C46}"/>
              </a:ext>
            </a:extLst>
          </p:cNvPr>
          <p:cNvSpPr txBox="1"/>
          <p:nvPr/>
        </p:nvSpPr>
        <p:spPr>
          <a:xfrm>
            <a:off x="323850" y="991950"/>
            <a:ext cx="11544300" cy="4770537"/>
          </a:xfrm>
          <a:prstGeom prst="rect">
            <a:avLst/>
          </a:prstGeom>
          <a:noFill/>
        </p:spPr>
        <p:txBody>
          <a:bodyPr wrap="square">
            <a:spAutoFit/>
          </a:bodyPr>
          <a:lstStyle/>
          <a:p>
            <a:pPr marL="342900" indent="-342900">
              <a:buFont typeface="+mj-lt"/>
              <a:buAutoNum type="arabicPeriod"/>
            </a:pPr>
            <a:r>
              <a:rPr lang="en-US" sz="1600" dirty="0">
                <a:solidFill>
                  <a:schemeClr val="bg1"/>
                </a:solidFill>
              </a:rPr>
              <a:t>Integrate Models into Existing Systems: Automate the classification, weight, and power prediction processes directly within the associated tools. This ensures new products automatically receive estimated data, preventing future data gaps.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Expand Data Collection for Outliers: For the weight prediction model, investigate the nature of products exceeding 20 kg that were excluded. Develop targeted data collection strategies or specialized models for these larger products to achieve comprehensive weight prediction. </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Continuous Model Monitoring and Retraining: Implement a system for ongoing monitoring of model performance (accuracy, RMSE) against new product data. Regularly retrain models with updated datasets to maintain accuracy and adapt to evolving product designs or component changes.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Explore Advanced Feature Engineering: Investigate additional features or more complex transformations from the extensive Bill of Materials (BOM) information that could further enhance the predictive power of all three models.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Quantify Prediction Uncertainty: For the weight and power prediction models, consider providing prediction intervals or confidence scores alongside point estimates. This would give users a better understanding of the reliability of each prediction.</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Operationalize Emissions Reporting: Clearly define how the estimated power data will be used in the company's greenhouse gas emissions reporting and reduction strategies, linking the technical solution directly to business impact.</a:t>
            </a:r>
          </a:p>
        </p:txBody>
      </p:sp>
    </p:spTree>
    <p:extLst>
      <p:ext uri="{BB962C8B-B14F-4D97-AF65-F5344CB8AC3E}">
        <p14:creationId xmlns:p14="http://schemas.microsoft.com/office/powerpoint/2010/main" val="1454429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46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ACF39-C09C-30EB-6EF0-F645B0167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4AA6B9-BC9E-6B8C-9C75-C0C20FAC5FD1}"/>
              </a:ext>
            </a:extLst>
          </p:cNvPr>
          <p:cNvSpPr>
            <a:spLocks noGrp="1"/>
          </p:cNvSpPr>
          <p:nvPr>
            <p:ph type="title"/>
          </p:nvPr>
        </p:nvSpPr>
        <p:spPr/>
        <p:txBody>
          <a:bodyPr/>
          <a:lstStyle/>
          <a:p>
            <a:r>
              <a:rPr lang="en-US" dirty="0"/>
              <a:t>Problem Statement</a:t>
            </a:r>
          </a:p>
        </p:txBody>
      </p:sp>
      <p:graphicFrame>
        <p:nvGraphicFramePr>
          <p:cNvPr id="6" name="Content Placeholder 5">
            <a:extLst>
              <a:ext uri="{FF2B5EF4-FFF2-40B4-BE49-F238E27FC236}">
                <a16:creationId xmlns:a16="http://schemas.microsoft.com/office/drawing/2014/main" id="{41056ECC-292D-5090-D023-72BAD8C051DD}"/>
              </a:ext>
            </a:extLst>
          </p:cNvPr>
          <p:cNvGraphicFramePr>
            <a:graphicFrameLocks noGrp="1"/>
          </p:cNvGraphicFramePr>
          <p:nvPr>
            <p:ph idx="1"/>
            <p:extLst>
              <p:ext uri="{D42A27DB-BD31-4B8C-83A1-F6EECF244321}">
                <p14:modId xmlns:p14="http://schemas.microsoft.com/office/powerpoint/2010/main" val="1784595721"/>
              </p:ext>
            </p:extLst>
          </p:nvPr>
        </p:nvGraphicFramePr>
        <p:xfrm>
          <a:off x="838200" y="1008082"/>
          <a:ext cx="10515600" cy="5657536"/>
        </p:xfrm>
        <a:graphic>
          <a:graphicData uri="http://schemas.openxmlformats.org/drawingml/2006/table">
            <a:tbl>
              <a:tblPr firstRow="1" bandRow="1">
                <a:tableStyleId>{5C22544A-7EE6-4342-B048-85BDC9FD1C3A}</a:tableStyleId>
              </a:tblPr>
              <a:tblGrid>
                <a:gridCol w="2055607">
                  <a:extLst>
                    <a:ext uri="{9D8B030D-6E8A-4147-A177-3AD203B41FA5}">
                      <a16:colId xmlns:a16="http://schemas.microsoft.com/office/drawing/2014/main" val="3310775825"/>
                    </a:ext>
                  </a:extLst>
                </a:gridCol>
                <a:gridCol w="8459993">
                  <a:extLst>
                    <a:ext uri="{9D8B030D-6E8A-4147-A177-3AD203B41FA5}">
                      <a16:colId xmlns:a16="http://schemas.microsoft.com/office/drawing/2014/main" val="1911545033"/>
                    </a:ext>
                  </a:extLst>
                </a:gridCol>
              </a:tblGrid>
              <a:tr h="559751">
                <a:tc>
                  <a:txBody>
                    <a:bodyPr/>
                    <a:lstStyle/>
                    <a:p>
                      <a:pPr algn="ctr"/>
                      <a:r>
                        <a:rPr lang="en-US" sz="1400" b="1" dirty="0">
                          <a:solidFill>
                            <a:schemeClr val="bg1"/>
                          </a:solidFill>
                        </a:rPr>
                        <a:t>Problem</a:t>
                      </a:r>
                    </a:p>
                  </a:txBody>
                  <a:tcPr anchor="ctr">
                    <a:lnL w="12700" cmpd="sng">
                      <a:noFill/>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indent="-285750">
                        <a:buFont typeface="Arial" panose="020B0604020202020204" pitchFamily="34" charset="0"/>
                        <a:buChar char="•"/>
                      </a:pPr>
                      <a:r>
                        <a:rPr lang="en-US" sz="1400" b="0" dirty="0">
                          <a:solidFill>
                            <a:schemeClr val="bg1"/>
                          </a:solidFill>
                        </a:rPr>
                        <a:t>Power information has not been collected and managed in a centralized manner, resulting in many products lacking this data.</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32720656"/>
                  </a:ext>
                </a:extLst>
              </a:tr>
              <a:tr h="400606">
                <a:tc>
                  <a:txBody>
                    <a:bodyPr/>
                    <a:lstStyle/>
                    <a:p>
                      <a:pPr algn="ctr"/>
                      <a:r>
                        <a:rPr lang="en-US" sz="1400" b="1" dirty="0">
                          <a:solidFill>
                            <a:schemeClr val="bg1"/>
                          </a:solidFill>
                        </a:rPr>
                        <a:t>Goal</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objective is to create a model that can estimate the typical power of our products.</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0934438"/>
                  </a:ext>
                </a:extLst>
              </a:tr>
              <a:tr h="1020722">
                <a:tc>
                  <a:txBody>
                    <a:bodyPr/>
                    <a:lstStyle/>
                    <a:p>
                      <a:pPr algn="ctr"/>
                      <a:r>
                        <a:rPr lang="en-US" sz="1400" b="1" dirty="0">
                          <a:solidFill>
                            <a:schemeClr val="bg1"/>
                          </a:solidFill>
                        </a:rPr>
                        <a:t>Importance</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The electricity consumed by Cisco’s products represents its largest source of greenhouse gas emissions.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By improving estimates of power for products lacking data, we can more accurately calculate the total annual emissions resulting from the sale and use of our products.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chemeClr val="bg1"/>
                          </a:solidFill>
                        </a:rPr>
                        <a:t>This enhanced estimation supports better tracking and reduction of our overall environmental impact. </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4240263986"/>
                  </a:ext>
                </a:extLst>
              </a:tr>
              <a:tr h="3325579">
                <a:tc>
                  <a:txBody>
                    <a:bodyPr/>
                    <a:lstStyle/>
                    <a:p>
                      <a:pPr algn="ctr"/>
                      <a:r>
                        <a:rPr lang="en-US" sz="1400" b="1" dirty="0">
                          <a:solidFill>
                            <a:schemeClr val="bg1"/>
                          </a:solidFill>
                        </a:rPr>
                        <a:t>Proposed Process</a:t>
                      </a:r>
                    </a:p>
                  </a:txBody>
                  <a:tcPr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283464">
                        <a:buFont typeface="+mj-lt"/>
                        <a:buAutoNum type="arabicPeriod"/>
                      </a:pPr>
                      <a:r>
                        <a:rPr lang="en-US" sz="1400" b="1" dirty="0">
                          <a:solidFill>
                            <a:schemeClr val="bg1"/>
                          </a:solidFill>
                        </a:rPr>
                        <a:t>Product Classification:</a:t>
                      </a:r>
                    </a:p>
                    <a:p>
                      <a:pPr marL="459464" lvl="1" indent="-285750">
                        <a:buFont typeface="Arial" panose="020B0604020202020204" pitchFamily="34" charset="0"/>
                        <a:buChar char="•"/>
                      </a:pPr>
                      <a:r>
                        <a:rPr lang="en-US" sz="1400" b="0" dirty="0">
                          <a:solidFill>
                            <a:schemeClr val="bg1"/>
                          </a:solidFill>
                        </a:rPr>
                        <a:t>Develop supervised learning to predict product type based on Bill of Materials (BOM) information and other categorical data.</a:t>
                      </a:r>
                    </a:p>
                    <a:p>
                      <a:pPr marL="59436" lvl="0" indent="-342900">
                        <a:buFont typeface="+mj-lt"/>
                        <a:buAutoNum type="arabicPeriod" startAt="2"/>
                      </a:pPr>
                      <a:endParaRPr lang="en-US" sz="1400" b="0" dirty="0">
                        <a:solidFill>
                          <a:schemeClr val="bg1"/>
                        </a:solidFill>
                      </a:endParaRPr>
                    </a:p>
                    <a:p>
                      <a:pPr marL="59436" lvl="0" indent="-342900">
                        <a:buFont typeface="+mj-lt"/>
                        <a:buAutoNum type="arabicPeriod" startAt="2"/>
                      </a:pPr>
                      <a:r>
                        <a:rPr lang="en-US" sz="1400" b="1" dirty="0">
                          <a:solidFill>
                            <a:schemeClr val="bg1"/>
                          </a:solidFill>
                        </a:rPr>
                        <a:t>Predict Product Weight:</a:t>
                      </a:r>
                    </a:p>
                    <a:p>
                      <a:pPr marL="516614" lvl="1" indent="-342900">
                        <a:buFont typeface="Arial" panose="020B0604020202020204" pitchFamily="34" charset="0"/>
                        <a:buChar char="•"/>
                      </a:pPr>
                      <a:r>
                        <a:rPr lang="en-US" sz="1400" b="0" dirty="0">
                          <a:solidFill>
                            <a:schemeClr val="bg1"/>
                          </a:solidFill>
                        </a:rPr>
                        <a:t>Develop a supervised learning model to predict product weight, leveraging the relationship between weight and BOM information.</a:t>
                      </a:r>
                    </a:p>
                    <a:p>
                      <a:pPr marL="0" lvl="0" indent="-548640">
                        <a:buFont typeface="+mj-lt"/>
                        <a:buNone/>
                      </a:pPr>
                      <a:endParaRPr lang="en-US" sz="1400" b="0" dirty="0">
                        <a:solidFill>
                          <a:schemeClr val="bg1"/>
                        </a:solidFill>
                      </a:endParaRPr>
                    </a:p>
                    <a:p>
                      <a:pPr marL="0" lvl="0" indent="-283464">
                        <a:buFont typeface="+mj-lt"/>
                        <a:buAutoNum type="arabicPeriod" startAt="3"/>
                      </a:pPr>
                      <a:r>
                        <a:rPr lang="en-US" sz="1400" b="1" dirty="0">
                          <a:solidFill>
                            <a:schemeClr val="bg1"/>
                          </a:solidFill>
                        </a:rPr>
                        <a:t>Predict Product Power:</a:t>
                      </a:r>
                    </a:p>
                    <a:p>
                      <a:pPr marL="459464" lvl="1" indent="-285750">
                        <a:buFont typeface="Arial" panose="020B0604020202020204" pitchFamily="34" charset="0"/>
                        <a:buChar char="•"/>
                      </a:pPr>
                      <a:r>
                        <a:rPr lang="en-US" sz="1400" b="0" dirty="0">
                          <a:solidFill>
                            <a:schemeClr val="bg1"/>
                          </a:solidFill>
                        </a:rPr>
                        <a:t>With the completed dataset to train a new supervised learning model that predict power for products without power data.</a:t>
                      </a:r>
                    </a:p>
                    <a:p>
                      <a:pPr marL="0" lvl="0" indent="-548640">
                        <a:buFont typeface="+mj-lt"/>
                        <a:buNone/>
                      </a:pPr>
                      <a:endParaRPr lang="en-US" sz="1400" b="0" dirty="0">
                        <a:solidFill>
                          <a:schemeClr val="bg1"/>
                        </a:solidFill>
                      </a:endParaRPr>
                    </a:p>
                    <a:p>
                      <a:pPr marL="283464" lvl="0" indent="-283464">
                        <a:buFont typeface="Arial" panose="020B0604020202020204" pitchFamily="34" charset="0"/>
                        <a:buChar char="•"/>
                      </a:pPr>
                      <a:r>
                        <a:rPr lang="en-US" sz="1400" b="0" dirty="0">
                          <a:solidFill>
                            <a:schemeClr val="bg1"/>
                          </a:solidFill>
                        </a:rPr>
                        <a:t>This approach systematically addresses missing data by grouping products, estimating weight as a proxy for power, and then predicting power usage for all products.</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3461023"/>
                  </a:ext>
                </a:extLst>
              </a:tr>
            </a:tbl>
          </a:graphicData>
        </a:graphic>
      </p:graphicFrame>
    </p:spTree>
    <p:extLst>
      <p:ext uri="{BB962C8B-B14F-4D97-AF65-F5344CB8AC3E}">
        <p14:creationId xmlns:p14="http://schemas.microsoft.com/office/powerpoint/2010/main" val="677016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A492-5108-7491-E440-CBBE0E6A8EDB}"/>
              </a:ext>
            </a:extLst>
          </p:cNvPr>
          <p:cNvSpPr>
            <a:spLocks noGrp="1"/>
          </p:cNvSpPr>
          <p:nvPr>
            <p:ph type="title"/>
          </p:nvPr>
        </p:nvSpPr>
        <p:spPr/>
        <p:txBody>
          <a:bodyPr/>
          <a:lstStyle/>
          <a:p>
            <a:r>
              <a:rPr lang="en-US" dirty="0"/>
              <a:t>Data Acquisition</a:t>
            </a:r>
          </a:p>
        </p:txBody>
      </p:sp>
      <p:pic>
        <p:nvPicPr>
          <p:cNvPr id="8" name="Picture 7">
            <a:extLst>
              <a:ext uri="{FF2B5EF4-FFF2-40B4-BE49-F238E27FC236}">
                <a16:creationId xmlns:a16="http://schemas.microsoft.com/office/drawing/2014/main" id="{AC48959E-4814-73A0-3757-1525E922097F}"/>
              </a:ext>
            </a:extLst>
          </p:cNvPr>
          <p:cNvPicPr>
            <a:picLocks noChangeAspect="1"/>
          </p:cNvPicPr>
          <p:nvPr/>
        </p:nvPicPr>
        <p:blipFill>
          <a:blip r:embed="rId2"/>
          <a:srcRect t="1235"/>
          <a:stretch>
            <a:fillRect/>
          </a:stretch>
        </p:blipFill>
        <p:spPr>
          <a:xfrm>
            <a:off x="7237879" y="1513840"/>
            <a:ext cx="4630271" cy="3277522"/>
          </a:xfrm>
          <a:prstGeom prst="rect">
            <a:avLst/>
          </a:prstGeom>
          <a:ln>
            <a:solidFill>
              <a:schemeClr val="bg1"/>
            </a:solidFill>
          </a:ln>
        </p:spPr>
      </p:pic>
      <p:sp>
        <p:nvSpPr>
          <p:cNvPr id="9" name="TextBox 8">
            <a:extLst>
              <a:ext uri="{FF2B5EF4-FFF2-40B4-BE49-F238E27FC236}">
                <a16:creationId xmlns:a16="http://schemas.microsoft.com/office/drawing/2014/main" id="{DAAA8087-573F-5B88-B4F4-9E2C7EFAF518}"/>
              </a:ext>
            </a:extLst>
          </p:cNvPr>
          <p:cNvSpPr txBox="1"/>
          <p:nvPr/>
        </p:nvSpPr>
        <p:spPr>
          <a:xfrm>
            <a:off x="486638" y="1016904"/>
            <a:ext cx="6320562" cy="477053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rPr>
              <a:t>Data was exported from both the product lifecycle management tool and product creation tool. </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The dataset includes bill of material information (such as component types) and product classification details.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During initial data exploration, the dataset contained 93,449 rows and 94 columns, with data types distributed as 84 int64 columns, 6 object columns, and 4 float64 columns.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Using subject matter expert (SME) knowledge, the columns were consolidated to 25, consisting of 21 int64 and 4 object columns.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Rows with missing data were removed, as there was no viable method to fill these gaps resulting in a final data frame with 41,279 rows.</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An analysis was then performed on this refined dataset.</a:t>
            </a:r>
            <a:endParaRPr lang="en-US" sz="1600" dirty="0"/>
          </a:p>
        </p:txBody>
      </p:sp>
      <p:sp>
        <p:nvSpPr>
          <p:cNvPr id="12" name="TextBox 11">
            <a:extLst>
              <a:ext uri="{FF2B5EF4-FFF2-40B4-BE49-F238E27FC236}">
                <a16:creationId xmlns:a16="http://schemas.microsoft.com/office/drawing/2014/main" id="{18B0B149-14C1-1AF7-1F15-73CBC5216F54}"/>
              </a:ext>
            </a:extLst>
          </p:cNvPr>
          <p:cNvSpPr txBox="1"/>
          <p:nvPr/>
        </p:nvSpPr>
        <p:spPr>
          <a:xfrm>
            <a:off x="7467600" y="5100320"/>
            <a:ext cx="0" cy="0"/>
          </a:xfrm>
          <a:prstGeom prst="rect">
            <a:avLst/>
          </a:prstGeom>
          <a:noFill/>
        </p:spPr>
        <p:txBody>
          <a:bodyPr wrap="none" lIns="0" tIns="0" rIns="0" bIns="0" rtlCol="0">
            <a:noAutofit/>
          </a:bodyPr>
          <a:lstStyle/>
          <a:p>
            <a:pPr algn="l" defTabSz="912276" rtl="0" eaLnBrk="1" fontAlgn="base" hangingPunct="1">
              <a:lnSpc>
                <a:spcPct val="100000"/>
              </a:lnSpc>
              <a:spcBef>
                <a:spcPts val="0"/>
              </a:spcBef>
              <a:spcAft>
                <a:spcPts val="1000"/>
              </a:spcAft>
              <a:buClr>
                <a:schemeClr val="bg1"/>
              </a:buClr>
              <a:buSzPct val="100000"/>
            </a:pPr>
            <a:endParaRPr lang="en-US" sz="1600" kern="1200" dirty="0" err="1">
              <a:solidFill>
                <a:schemeClr val="bg1"/>
              </a:solidFill>
              <a:latin typeface="+mn-lt"/>
              <a:ea typeface="ＭＳ Ｐゴシック" charset="0"/>
            </a:endParaRPr>
          </a:p>
        </p:txBody>
      </p:sp>
      <p:sp>
        <p:nvSpPr>
          <p:cNvPr id="13" name="TextBox 12">
            <a:extLst>
              <a:ext uri="{FF2B5EF4-FFF2-40B4-BE49-F238E27FC236}">
                <a16:creationId xmlns:a16="http://schemas.microsoft.com/office/drawing/2014/main" id="{FED43A2D-60BD-24C6-B061-C17C5DD202F8}"/>
              </a:ext>
            </a:extLst>
          </p:cNvPr>
          <p:cNvSpPr txBox="1"/>
          <p:nvPr/>
        </p:nvSpPr>
        <p:spPr>
          <a:xfrm>
            <a:off x="7467600" y="5384800"/>
            <a:ext cx="0" cy="0"/>
          </a:xfrm>
          <a:prstGeom prst="rect">
            <a:avLst/>
          </a:prstGeom>
          <a:noFill/>
        </p:spPr>
        <p:txBody>
          <a:bodyPr wrap="none" lIns="0" tIns="0" rIns="0" bIns="0" rtlCol="0">
            <a:noAutofit/>
          </a:bodyPr>
          <a:lstStyle/>
          <a:p>
            <a: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endParaRPr lang="en-US" sz="1600" kern="1200" dirty="0">
              <a:solidFill>
                <a:schemeClr val="bg1"/>
              </a:solidFill>
              <a:latin typeface="+mn-lt"/>
              <a:ea typeface="ＭＳ Ｐゴシック" charset="0"/>
            </a:endParaRPr>
          </a:p>
        </p:txBody>
      </p:sp>
      <p:sp>
        <p:nvSpPr>
          <p:cNvPr id="14" name="TextBox 13">
            <a:extLst>
              <a:ext uri="{FF2B5EF4-FFF2-40B4-BE49-F238E27FC236}">
                <a16:creationId xmlns:a16="http://schemas.microsoft.com/office/drawing/2014/main" id="{09109ADB-8FE9-52E7-9FF0-C28E946A601B}"/>
              </a:ext>
            </a:extLst>
          </p:cNvPr>
          <p:cNvSpPr txBox="1"/>
          <p:nvPr/>
        </p:nvSpPr>
        <p:spPr>
          <a:xfrm>
            <a:off x="7237879" y="4866640"/>
            <a:ext cx="4263241" cy="477520"/>
          </a:xfrm>
          <a:prstGeom prst="rect">
            <a:avLst/>
          </a:prstGeom>
          <a:noFill/>
        </p:spPr>
        <p:txBody>
          <a:bodyPr wrap="square" lIns="0" tIns="0" rIns="0" bIns="0" rtlCol="0">
            <a:noAutofit/>
          </a:bodyPr>
          <a:lstStyle/>
          <a:p>
            <a:pPr defTabSz="912276" fontAlgn="base">
              <a:spcAft>
                <a:spcPts val="1000"/>
              </a:spcAft>
              <a:buClr>
                <a:schemeClr val="bg1"/>
              </a:buClr>
              <a:buSzPct val="100000"/>
            </a:pPr>
            <a:r>
              <a:rPr lang="en-US" sz="1600" dirty="0">
                <a:solidFill>
                  <a:schemeClr val="bg1"/>
                </a:solidFill>
                <a:ea typeface="ＭＳ Ｐゴシック" charset="0"/>
              </a:rPr>
              <a:t>Figure: Code output showing no missing data.</a:t>
            </a:r>
            <a:endParaRPr lang="en-US" sz="1600" kern="1200" dirty="0">
              <a:solidFill>
                <a:schemeClr val="bg1"/>
              </a:solidFill>
              <a:latin typeface="+mn-lt"/>
              <a:ea typeface="ＭＳ Ｐゴシック" charset="0"/>
            </a:endParaRPr>
          </a:p>
        </p:txBody>
      </p:sp>
    </p:spTree>
    <p:extLst>
      <p:ext uri="{BB962C8B-B14F-4D97-AF65-F5344CB8AC3E}">
        <p14:creationId xmlns:p14="http://schemas.microsoft.com/office/powerpoint/2010/main" val="303661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00E6C-89F0-7BF9-CC40-F3CB5622DD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0E6F9D-4D99-6899-C6C8-07654861A331}"/>
              </a:ext>
            </a:extLst>
          </p:cNvPr>
          <p:cNvSpPr>
            <a:spLocks noGrp="1"/>
          </p:cNvSpPr>
          <p:nvPr>
            <p:ph type="title"/>
          </p:nvPr>
        </p:nvSpPr>
        <p:spPr/>
        <p:txBody>
          <a:bodyPr/>
          <a:lstStyle/>
          <a:p>
            <a:r>
              <a:rPr lang="en-US" dirty="0"/>
              <a:t>Analyzing the Skew: Component Value Distributions</a:t>
            </a:r>
          </a:p>
        </p:txBody>
      </p:sp>
      <p:sp>
        <p:nvSpPr>
          <p:cNvPr id="3" name="Content Placeholder 2">
            <a:extLst>
              <a:ext uri="{FF2B5EF4-FFF2-40B4-BE49-F238E27FC236}">
                <a16:creationId xmlns:a16="http://schemas.microsoft.com/office/drawing/2014/main" id="{6D035878-B165-558F-8F55-96F73FCC088B}"/>
              </a:ext>
            </a:extLst>
          </p:cNvPr>
          <p:cNvSpPr>
            <a:spLocks noGrp="1"/>
          </p:cNvSpPr>
          <p:nvPr>
            <p:ph idx="1"/>
          </p:nvPr>
        </p:nvSpPr>
        <p:spPr>
          <a:xfrm>
            <a:off x="406400" y="1253331"/>
            <a:ext cx="4559300" cy="4351338"/>
          </a:xfrm>
        </p:spPr>
        <p:txBody>
          <a:bodyPr/>
          <a:lstStyle/>
          <a:p>
            <a:pPr marL="283464" indent="-283464"/>
            <a:r>
              <a:rPr lang="en-US" sz="1600" dirty="0"/>
              <a:t>4 key numerical features were chosen to analyze skew. The features were chosen based on SME knowledge.</a:t>
            </a:r>
          </a:p>
          <a:p>
            <a:pPr marL="283464" indent="-283464"/>
            <a:endParaRPr lang="en-US" sz="1600" dirty="0"/>
          </a:p>
          <a:p>
            <a:pPr marL="283464" indent="-283464"/>
            <a:r>
              <a:rPr lang="en-US" sz="1600" dirty="0"/>
              <a:t>All four features have distributions heavily skewed towards lower values. </a:t>
            </a:r>
          </a:p>
          <a:p>
            <a:pPr marL="283464" indent="-283464"/>
            <a:endParaRPr lang="en-US" sz="1600" dirty="0"/>
          </a:p>
          <a:p>
            <a:pPr marL="283464" indent="-283464"/>
            <a:r>
              <a:rPr lang="en-US" sz="1600" dirty="0"/>
              <a:t>Most observations fall into the lower numerical ranges, with progressively fewer observations as the values increase. </a:t>
            </a:r>
          </a:p>
          <a:p>
            <a:pPr marL="283464" indent="-283464"/>
            <a:endParaRPr lang="en-US" sz="1600" dirty="0"/>
          </a:p>
          <a:p>
            <a:pPr marL="283464" indent="-283464"/>
            <a:r>
              <a:rPr lang="en-US" sz="1600" dirty="0"/>
              <a:t>Some features also show secondary concentrations of values at slightly higher points. </a:t>
            </a:r>
          </a:p>
        </p:txBody>
      </p:sp>
      <p:pic>
        <p:nvPicPr>
          <p:cNvPr id="4" name="Picture 3">
            <a:extLst>
              <a:ext uri="{FF2B5EF4-FFF2-40B4-BE49-F238E27FC236}">
                <a16:creationId xmlns:a16="http://schemas.microsoft.com/office/drawing/2014/main" id="{C299F044-8295-AA48-DB1E-8BBC8B0A2F94}"/>
              </a:ext>
            </a:extLst>
          </p:cNvPr>
          <p:cNvPicPr>
            <a:picLocks noChangeAspect="1"/>
          </p:cNvPicPr>
          <p:nvPr/>
        </p:nvPicPr>
        <p:blipFill>
          <a:blip r:embed="rId2"/>
          <a:stretch>
            <a:fillRect/>
          </a:stretch>
        </p:blipFill>
        <p:spPr>
          <a:xfrm>
            <a:off x="5399010" y="1229360"/>
            <a:ext cx="6469140" cy="3892500"/>
          </a:xfrm>
          <a:prstGeom prst="rect">
            <a:avLst/>
          </a:prstGeom>
          <a:ln>
            <a:solidFill>
              <a:schemeClr val="bg1"/>
            </a:solidFill>
          </a:ln>
        </p:spPr>
      </p:pic>
      <p:sp>
        <p:nvSpPr>
          <p:cNvPr id="5" name="TextBox 4">
            <a:extLst>
              <a:ext uri="{FF2B5EF4-FFF2-40B4-BE49-F238E27FC236}">
                <a16:creationId xmlns:a16="http://schemas.microsoft.com/office/drawing/2014/main" id="{8C842BC5-D4BD-00F1-663A-414DC55537A4}"/>
              </a:ext>
            </a:extLst>
          </p:cNvPr>
          <p:cNvSpPr txBox="1"/>
          <p:nvPr/>
        </p:nvSpPr>
        <p:spPr>
          <a:xfrm>
            <a:off x="6339840" y="5455920"/>
            <a:ext cx="0" cy="0"/>
          </a:xfrm>
          <a:prstGeom prst="rect">
            <a:avLst/>
          </a:prstGeom>
          <a:noFill/>
        </p:spPr>
        <p:txBody>
          <a:bodyPr wrap="none" lIns="0" tIns="0" rIns="0" bIns="0" rtlCol="0">
            <a:noAutofit/>
          </a:bodyPr>
          <a:lstStyle/>
          <a:p>
            <a: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pPr>
            <a:endParaRPr lang="en-US" sz="1600" kern="1200" dirty="0" err="1">
              <a:solidFill>
                <a:schemeClr val="bg1"/>
              </a:solidFill>
              <a:latin typeface="+mn-lt"/>
              <a:ea typeface="ＭＳ Ｐゴシック" charset="0"/>
            </a:endParaRPr>
          </a:p>
        </p:txBody>
      </p:sp>
      <p:sp>
        <p:nvSpPr>
          <p:cNvPr id="6" name="TextBox 5">
            <a:extLst>
              <a:ext uri="{FF2B5EF4-FFF2-40B4-BE49-F238E27FC236}">
                <a16:creationId xmlns:a16="http://schemas.microsoft.com/office/drawing/2014/main" id="{4ED56DD7-161B-5EEA-E842-2F78058E6966}"/>
              </a:ext>
            </a:extLst>
          </p:cNvPr>
          <p:cNvSpPr txBox="1"/>
          <p:nvPr/>
        </p:nvSpPr>
        <p:spPr>
          <a:xfrm>
            <a:off x="5399010" y="5321871"/>
            <a:ext cx="6000601" cy="477520"/>
          </a:xfrm>
          <a:prstGeom prst="rect">
            <a:avLst/>
          </a:prstGeom>
          <a:noFill/>
        </p:spPr>
        <p:txBody>
          <a:bodyPr wrap="square" lIns="0" tIns="0" rIns="0" bIns="0" rtlCol="0">
            <a:noAutofit/>
          </a:bodyPr>
          <a:lstStyle/>
          <a:p>
            <a:pPr defTabSz="912276" fontAlgn="base">
              <a:spcAft>
                <a:spcPts val="1000"/>
              </a:spcAft>
              <a:buClr>
                <a:schemeClr val="bg1"/>
              </a:buClr>
              <a:buSzPct val="100000"/>
            </a:pPr>
            <a:r>
              <a:rPr lang="en-US" sz="1600" dirty="0">
                <a:solidFill>
                  <a:schemeClr val="bg1"/>
                </a:solidFill>
                <a:ea typeface="ＭＳ Ｐゴシック" charset="0"/>
              </a:rPr>
              <a:t>Figure: Four KDE plots of 4 key features, total_comp, IC, elec and mech.</a:t>
            </a:r>
            <a:endParaRPr lang="en-US" sz="1600" kern="1200" dirty="0">
              <a:solidFill>
                <a:schemeClr val="bg1"/>
              </a:solidFill>
              <a:latin typeface="+mn-lt"/>
              <a:ea typeface="ＭＳ Ｐゴシック" charset="0"/>
            </a:endParaRPr>
          </a:p>
        </p:txBody>
      </p:sp>
    </p:spTree>
    <p:extLst>
      <p:ext uri="{BB962C8B-B14F-4D97-AF65-F5344CB8AC3E}">
        <p14:creationId xmlns:p14="http://schemas.microsoft.com/office/powerpoint/2010/main" val="2459846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21ACD-3603-7B43-5712-C8B3C2639A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853E8-5E26-1DCC-37A8-F4F9FFD6CEEB}"/>
              </a:ext>
            </a:extLst>
          </p:cNvPr>
          <p:cNvSpPr>
            <a:spLocks noGrp="1"/>
          </p:cNvSpPr>
          <p:nvPr>
            <p:ph type="title"/>
          </p:nvPr>
        </p:nvSpPr>
        <p:spPr/>
        <p:txBody>
          <a:bodyPr/>
          <a:lstStyle/>
          <a:p>
            <a:r>
              <a:rPr lang="en-US" dirty="0"/>
              <a:t>Visualizing Log-Transformed Data</a:t>
            </a:r>
          </a:p>
        </p:txBody>
      </p:sp>
      <p:pic>
        <p:nvPicPr>
          <p:cNvPr id="4" name="Content Placeholder 3">
            <a:extLst>
              <a:ext uri="{FF2B5EF4-FFF2-40B4-BE49-F238E27FC236}">
                <a16:creationId xmlns:a16="http://schemas.microsoft.com/office/drawing/2014/main" id="{9BBBC3C8-4D4C-726E-E348-B800569AB890}"/>
              </a:ext>
            </a:extLst>
          </p:cNvPr>
          <p:cNvPicPr>
            <a:picLocks noGrp="1" noChangeAspect="1"/>
          </p:cNvPicPr>
          <p:nvPr>
            <p:ph idx="1"/>
          </p:nvPr>
        </p:nvPicPr>
        <p:blipFill>
          <a:blip r:embed="rId2"/>
          <a:stretch>
            <a:fillRect/>
          </a:stretch>
        </p:blipFill>
        <p:spPr>
          <a:xfrm>
            <a:off x="6096000" y="1572688"/>
            <a:ext cx="5704914" cy="3480872"/>
          </a:xfrm>
          <a:prstGeom prst="rect">
            <a:avLst/>
          </a:prstGeom>
          <a:ln>
            <a:solidFill>
              <a:schemeClr val="bg1"/>
            </a:solidFill>
          </a:ln>
        </p:spPr>
      </p:pic>
      <p:sp>
        <p:nvSpPr>
          <p:cNvPr id="5" name="TextBox 4">
            <a:extLst>
              <a:ext uri="{FF2B5EF4-FFF2-40B4-BE49-F238E27FC236}">
                <a16:creationId xmlns:a16="http://schemas.microsoft.com/office/drawing/2014/main" id="{888389F1-D8F5-B399-3D0F-2ECD072E4DFE}"/>
              </a:ext>
            </a:extLst>
          </p:cNvPr>
          <p:cNvSpPr txBox="1"/>
          <p:nvPr/>
        </p:nvSpPr>
        <p:spPr>
          <a:xfrm>
            <a:off x="323850" y="1666519"/>
            <a:ext cx="5386070" cy="329320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By applying a log function, the data's skewness was corrected, yielding a more balanced and less skewed distribution.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500" dirty="0">
              <a:solidFill>
                <a:schemeClr val="bg1"/>
              </a:solidFill>
            </a:endParaRPr>
          </a:p>
          <a:p>
            <a:pPr marL="285750" indent="-285750">
              <a:buFont typeface="Arial" panose="020B0604020202020204" pitchFamily="34" charset="0"/>
              <a:buChar char="•"/>
            </a:pPr>
            <a:r>
              <a:rPr lang="en-US" dirty="0">
                <a:solidFill>
                  <a:schemeClr val="bg1"/>
                </a:solidFill>
              </a:rPr>
              <a:t>This preprocessing step is expected to enhance the performance and stability of the predictive model.</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sz="500" dirty="0">
              <a:solidFill>
                <a:schemeClr val="bg1"/>
              </a:solidFill>
            </a:endParaRPr>
          </a:p>
          <a:p>
            <a:pPr marL="285750" indent="-285750">
              <a:buFont typeface="Arial" panose="020B0604020202020204" pitchFamily="34" charset="0"/>
              <a:buChar char="•"/>
            </a:pPr>
            <a:r>
              <a:rPr lang="en-US" dirty="0">
                <a:solidFill>
                  <a:schemeClr val="bg1"/>
                </a:solidFill>
              </a:rPr>
              <a:t>In these specific plots, most distributions appear to be bimodal or multimodal, suggesting there might be distinct groups or clusters within the underlying data for each variable. </a:t>
            </a:r>
          </a:p>
        </p:txBody>
      </p:sp>
      <p:sp>
        <p:nvSpPr>
          <p:cNvPr id="6" name="TextBox 5">
            <a:extLst>
              <a:ext uri="{FF2B5EF4-FFF2-40B4-BE49-F238E27FC236}">
                <a16:creationId xmlns:a16="http://schemas.microsoft.com/office/drawing/2014/main" id="{E2AC4892-E028-865F-8E87-7D6A9FAE9294}"/>
              </a:ext>
            </a:extLst>
          </p:cNvPr>
          <p:cNvSpPr txBox="1"/>
          <p:nvPr/>
        </p:nvSpPr>
        <p:spPr>
          <a:xfrm>
            <a:off x="6096000" y="5210111"/>
            <a:ext cx="6000601" cy="477520"/>
          </a:xfrm>
          <a:prstGeom prst="rect">
            <a:avLst/>
          </a:prstGeom>
          <a:noFill/>
        </p:spPr>
        <p:txBody>
          <a:bodyPr wrap="square" lIns="0" tIns="0" rIns="0" bIns="0" rtlCol="0">
            <a:noAutofit/>
          </a:bodyPr>
          <a:lstStyle/>
          <a:p>
            <a:pPr defTabSz="912276" fontAlgn="base">
              <a:spcAft>
                <a:spcPts val="1000"/>
              </a:spcAft>
              <a:buClr>
                <a:schemeClr val="bg1"/>
              </a:buClr>
              <a:buSzPct val="100000"/>
            </a:pPr>
            <a:r>
              <a:rPr lang="en-US" sz="1600" dirty="0">
                <a:solidFill>
                  <a:schemeClr val="bg1"/>
                </a:solidFill>
                <a:ea typeface="ＭＳ Ｐゴシック" charset="0"/>
              </a:rPr>
              <a:t>Figure: KDE plots after log transformation performed.</a:t>
            </a:r>
            <a:endParaRPr lang="en-US" sz="1600" kern="1200" dirty="0">
              <a:solidFill>
                <a:schemeClr val="bg1"/>
              </a:solidFill>
              <a:latin typeface="+mn-lt"/>
              <a:ea typeface="ＭＳ Ｐゴシック" charset="0"/>
            </a:endParaRPr>
          </a:p>
        </p:txBody>
      </p:sp>
    </p:spTree>
    <p:extLst>
      <p:ext uri="{BB962C8B-B14F-4D97-AF65-F5344CB8AC3E}">
        <p14:creationId xmlns:p14="http://schemas.microsoft.com/office/powerpoint/2010/main" val="1559255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A22E4-EB46-BF76-D0F9-F7E9F9AAA8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2C472-7A78-B289-955A-45DBA0DBA469}"/>
              </a:ext>
            </a:extLst>
          </p:cNvPr>
          <p:cNvSpPr>
            <a:spLocks noGrp="1"/>
          </p:cNvSpPr>
          <p:nvPr>
            <p:ph type="title"/>
          </p:nvPr>
        </p:nvSpPr>
        <p:spPr/>
        <p:txBody>
          <a:bodyPr/>
          <a:lstStyle/>
          <a:p>
            <a:r>
              <a:rPr lang="en-US" dirty="0"/>
              <a:t>EDA – 5 Key Insights</a:t>
            </a:r>
          </a:p>
        </p:txBody>
      </p:sp>
      <p:sp>
        <p:nvSpPr>
          <p:cNvPr id="5" name="TextBox 4">
            <a:extLst>
              <a:ext uri="{FF2B5EF4-FFF2-40B4-BE49-F238E27FC236}">
                <a16:creationId xmlns:a16="http://schemas.microsoft.com/office/drawing/2014/main" id="{B5A60E86-C8BF-51F0-5347-B32D1B6C5FC7}"/>
              </a:ext>
            </a:extLst>
          </p:cNvPr>
          <p:cNvSpPr txBox="1"/>
          <p:nvPr/>
        </p:nvSpPr>
        <p:spPr>
          <a:xfrm>
            <a:off x="323850" y="1123055"/>
            <a:ext cx="11226920" cy="535531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High missingness removed → After dropping incomplete rows, final dataset shrank from 93,449 to 41,279 records (56% retained).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Skewed feature distributions → Core variables (e.g., </a:t>
            </a:r>
            <a:r>
              <a:rPr lang="en-US" dirty="0" err="1">
                <a:solidFill>
                  <a:schemeClr val="bg1"/>
                </a:solidFill>
              </a:rPr>
              <a:t>total_comp</a:t>
            </a:r>
            <a:r>
              <a:rPr lang="en-US" dirty="0">
                <a:solidFill>
                  <a:schemeClr val="bg1"/>
                </a:solidFill>
              </a:rPr>
              <a:t>, IC, </a:t>
            </a:r>
            <a:r>
              <a:rPr lang="en-US" dirty="0" err="1">
                <a:solidFill>
                  <a:schemeClr val="bg1"/>
                </a:solidFill>
              </a:rPr>
              <a:t>elec</a:t>
            </a:r>
            <a:r>
              <a:rPr lang="en-US" dirty="0">
                <a:solidFill>
                  <a:schemeClr val="bg1"/>
                </a:solidFill>
              </a:rPr>
              <a:t>, mech) were heavily concentrated at low values, reducing model balance.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Log transformation revealed subgroups → Post-transformation, distributions appeared bimodal/multimodal, suggesting distinct product families.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Outliers distorted predictions → Products &gt;20 kg (≈2.3% of data) doubled weight RMSE, so excluded from initial modeling.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Target variable patterns →</a:t>
            </a:r>
          </a:p>
          <a:p>
            <a:pPr marL="285750"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Weight: Majority &lt;20kg; heavy-tail required filtering. </a:t>
            </a:r>
          </a:p>
          <a:p>
            <a:pPr marL="742950" lvl="1" indent="-285750">
              <a:buFont typeface="Arial" panose="020B0604020202020204" pitchFamily="34" charset="0"/>
              <a:buChar char="•"/>
            </a:pPr>
            <a:endParaRPr lang="en-US" dirty="0">
              <a:solidFill>
                <a:schemeClr val="bg1"/>
              </a:solidFill>
            </a:endParaRPr>
          </a:p>
          <a:p>
            <a:pPr marL="742950" lvl="1" indent="-285750">
              <a:buFont typeface="Arial" panose="020B0604020202020204" pitchFamily="34" charset="0"/>
              <a:buChar char="•"/>
            </a:pPr>
            <a:r>
              <a:rPr lang="en-US" dirty="0">
                <a:solidFill>
                  <a:schemeClr val="bg1"/>
                </a:solidFill>
              </a:rPr>
              <a:t>Power: 80% of products &lt;50W, but long-tail extended beyond 400W.</a:t>
            </a:r>
          </a:p>
          <a:p>
            <a:pPr marL="742950" lvl="1" indent="-285750">
              <a:buFont typeface="Arial" panose="020B0604020202020204" pitchFamily="34" charset="0"/>
              <a:buChar char="•"/>
            </a:pPr>
            <a:endParaRPr lang="en-US" dirty="0">
              <a:solidFill>
                <a:schemeClr val="bg1"/>
              </a:solidFill>
            </a:endParaRPr>
          </a:p>
          <a:p>
            <a:r>
              <a:rPr lang="en-US" sz="1300" dirty="0">
                <a:solidFill>
                  <a:schemeClr val="bg1"/>
                </a:solidFill>
              </a:rPr>
              <a:t>*Some insights were found on the data in preparation for other parts of the model.</a:t>
            </a:r>
          </a:p>
        </p:txBody>
      </p:sp>
    </p:spTree>
    <p:extLst>
      <p:ext uri="{BB962C8B-B14F-4D97-AF65-F5344CB8AC3E}">
        <p14:creationId xmlns:p14="http://schemas.microsoft.com/office/powerpoint/2010/main" val="1450898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D375F-118A-1F46-2E20-3834D7CE21C7}"/>
              </a:ext>
            </a:extLst>
          </p:cNvPr>
          <p:cNvSpPr>
            <a:spLocks noGrp="1"/>
          </p:cNvSpPr>
          <p:nvPr>
            <p:ph type="title"/>
          </p:nvPr>
        </p:nvSpPr>
        <p:spPr/>
        <p:txBody>
          <a:bodyPr/>
          <a:lstStyle/>
          <a:p>
            <a:r>
              <a:rPr lang="en-US" dirty="0"/>
              <a:t>Model 1: Product Classification</a:t>
            </a:r>
          </a:p>
        </p:txBody>
      </p:sp>
    </p:spTree>
    <p:extLst>
      <p:ext uri="{BB962C8B-B14F-4D97-AF65-F5344CB8AC3E}">
        <p14:creationId xmlns:p14="http://schemas.microsoft.com/office/powerpoint/2010/main" val="123468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isco_PowerPoint_Template_LIGHT_05-28-2025">
  <a:themeElements>
    <a:clrScheme name="Cisco Light 04-16-2025">
      <a:dk1>
        <a:srgbClr val="07182D"/>
      </a:dk1>
      <a:lt1>
        <a:srgbClr val="FFFFFF"/>
      </a:lt1>
      <a:dk2>
        <a:srgbClr val="525E6C"/>
      </a:dk2>
      <a:lt2>
        <a:srgbClr val="B4B9C0"/>
      </a:lt2>
      <a:accent1>
        <a:srgbClr val="02C8FF"/>
      </a:accent1>
      <a:accent2>
        <a:srgbClr val="0A60FF"/>
      </a:accent2>
      <a:accent3>
        <a:srgbClr val="FF007F"/>
      </a:accent3>
      <a:accent4>
        <a:srgbClr val="FF9000"/>
      </a:accent4>
      <a:accent5>
        <a:srgbClr val="D6D6D6"/>
      </a:accent5>
      <a:accent6>
        <a:srgbClr val="6B6B6B"/>
      </a:accent6>
      <a:hlink>
        <a:srgbClr val="07182D"/>
      </a:hlink>
      <a:folHlink>
        <a:srgbClr val="C0C0C0"/>
      </a:folHlink>
    </a:clrScheme>
    <a:fontScheme name="Cisco PowerPoint 02-26-2025">
      <a:majorFont>
        <a:latin typeface="CiscoSansTT Medium"/>
        <a:ea typeface=""/>
        <a:cs typeface=""/>
      </a:majorFont>
      <a:minorFont>
        <a:latin typeface="CiscoSansT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5875">
          <a:solidFill>
            <a:schemeClr val="bg2"/>
          </a:solidFill>
        </a:ln>
        <a:effectLst/>
      </a:spPr>
      <a:bodyPr lIns="182880" tIns="182880" rIns="182880" bIns="182880" rtlCol="0" anchor="t" anchorCtr="0">
        <a:noAutofit/>
      </a:bodyPr>
      <a:lstStyle>
        <a:defPPr marL="182880" indent="-182880" algn="l">
          <a:buFont typeface="Arial" panose="020B0604020202020204" pitchFamily="34" charset="0"/>
          <a:buChar char="•"/>
          <a:defRPr sz="1600"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marL="182880" indent="-182880" algn="l" defTabSz="912276" rtl="0" eaLnBrk="1" fontAlgn="base" hangingPunct="1">
          <a:lnSpc>
            <a:spcPct val="100000"/>
          </a:lnSpc>
          <a:spcBef>
            <a:spcPts val="0"/>
          </a:spcBef>
          <a:spcAft>
            <a:spcPts val="1000"/>
          </a:spcAft>
          <a:buClr>
            <a:schemeClr val="bg1"/>
          </a:buClr>
          <a:buSzPct val="100000"/>
          <a:buFont typeface="Arial" panose="020B0604020202020204" pitchFamily="34" charset="0"/>
          <a:buChar char="•"/>
          <a:defRPr sz="1600" kern="1200" dirty="0" err="1" smtClean="0">
            <a:solidFill>
              <a:schemeClr val="bg1"/>
            </a:solidFill>
            <a:latin typeface="+mn-lt"/>
            <a:ea typeface="ＭＳ Ｐゴシック" charset="0"/>
          </a:defRPr>
        </a:defPPr>
      </a:lstStyle>
    </a:txDef>
  </a:objectDefaults>
  <a:extraClrSchemeLst/>
  <a:extLst>
    <a:ext uri="{05A4C25C-085E-4340-85A3-A5531E510DB2}">
      <thm15:themeFamily xmlns:thm15="http://schemas.microsoft.com/office/thememl/2012/main" name="Cisco_PowerPoint_Template_LIGHT_05-28-2025" id="{DF97873D-DCC9-1043-A06B-E87355848495}" vid="{360C6ECC-6933-E540-8D8C-687CE9AA4B06}"/>
    </a:ext>
  </a:extLst>
</a:theme>
</file>

<file path=docProps/app.xml><?xml version="1.0" encoding="utf-8"?>
<Properties xmlns="http://schemas.openxmlformats.org/officeDocument/2006/extended-properties" xmlns:vt="http://schemas.openxmlformats.org/officeDocument/2006/docPropsVTypes">
  <Template>Cisco_PowerPoint_Template_LIGHT_05-28-2025</Template>
  <TotalTime>6082</TotalTime>
  <Words>3818</Words>
  <Application>Microsoft Macintosh PowerPoint</Application>
  <PresentationFormat>Widescreen</PresentationFormat>
  <Paragraphs>557</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ＭＳ Ｐゴシック</vt:lpstr>
      <vt:lpstr>Arial</vt:lpstr>
      <vt:lpstr>Calibri</vt:lpstr>
      <vt:lpstr>CiscoSansTT</vt:lpstr>
      <vt:lpstr>CiscoSansTT Medium</vt:lpstr>
      <vt:lpstr>Cisco_PowerPoint_Template_LIGHT_05-28-2025</vt:lpstr>
      <vt:lpstr>Capstone Project Estimate Product Power</vt:lpstr>
      <vt:lpstr>Executive Summary</vt:lpstr>
      <vt:lpstr>Project Overview</vt:lpstr>
      <vt:lpstr>Problem Statement</vt:lpstr>
      <vt:lpstr>Data Acquisition</vt:lpstr>
      <vt:lpstr>Analyzing the Skew: Component Value Distributions</vt:lpstr>
      <vt:lpstr>Visualizing Log-Transformed Data</vt:lpstr>
      <vt:lpstr>EDA – 5 Key Insights</vt:lpstr>
      <vt:lpstr>Model 1: Product Classification</vt:lpstr>
      <vt:lpstr>Product Classification Model Development</vt:lpstr>
      <vt:lpstr>Product Classification Model Parameters</vt:lpstr>
      <vt:lpstr>Product Classification Model Development</vt:lpstr>
      <vt:lpstr>Model 1: Product Classification Confusion Matrix Results</vt:lpstr>
      <vt:lpstr>Confusion Matrix Explanation</vt:lpstr>
      <vt:lpstr>Model 1: Product Dummy Classification Results</vt:lpstr>
      <vt:lpstr>Model 1: Classification Results</vt:lpstr>
      <vt:lpstr>Model 1: Results Summary</vt:lpstr>
      <vt:lpstr>Model 2 – Weight Prediction</vt:lpstr>
      <vt:lpstr>Product Weight Prediction Model Development</vt:lpstr>
      <vt:lpstr>Product Weight Prediction Model Parameters</vt:lpstr>
      <vt:lpstr>Product Weight Prediction Model Development</vt:lpstr>
      <vt:lpstr>Model 2: Prediction Results</vt:lpstr>
      <vt:lpstr>Model 2: Product Weight Prediction Results</vt:lpstr>
      <vt:lpstr>Model 2: Results Summary</vt:lpstr>
      <vt:lpstr>Model 3 – Power Prediction</vt:lpstr>
      <vt:lpstr>Product Power Prediction Model Development</vt:lpstr>
      <vt:lpstr>Product Power Prediction Model Parameters</vt:lpstr>
      <vt:lpstr>Product Power Prediction Model Development</vt:lpstr>
      <vt:lpstr>Model 3: Prediction Results</vt:lpstr>
      <vt:lpstr>Model 3: Product Weight Prediction Results</vt:lpstr>
      <vt:lpstr>Model 3: Results Summary</vt:lpstr>
      <vt:lpstr>Conclusion</vt:lpstr>
      <vt:lpstr>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King (michkin2)</dc:creator>
  <cp:lastModifiedBy>Michael King (michkin2)</cp:lastModifiedBy>
  <cp:revision>33</cp:revision>
  <dcterms:created xsi:type="dcterms:W3CDTF">2025-09-13T23:48:22Z</dcterms:created>
  <dcterms:modified xsi:type="dcterms:W3CDTF">2025-09-29T02:50:17Z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8f49a32-fde3-48a5-9266-b5b0972a22dc_Enabled">
    <vt:lpwstr>true</vt:lpwstr>
  </property>
  <property fmtid="{D5CDD505-2E9C-101B-9397-08002B2CF9AE}" pid="3" name="MSIP_Label_c8f49a32-fde3-48a5-9266-b5b0972a22dc_SetDate">
    <vt:lpwstr>2025-09-14T02:52:10Z</vt:lpwstr>
  </property>
  <property fmtid="{D5CDD505-2E9C-101B-9397-08002B2CF9AE}" pid="4" name="MSIP_Label_c8f49a32-fde3-48a5-9266-b5b0972a22dc_Method">
    <vt:lpwstr>Standard</vt:lpwstr>
  </property>
  <property fmtid="{D5CDD505-2E9C-101B-9397-08002B2CF9AE}" pid="5" name="MSIP_Label_c8f49a32-fde3-48a5-9266-b5b0972a22dc_Name">
    <vt:lpwstr>Cisco Confidential</vt:lpwstr>
  </property>
  <property fmtid="{D5CDD505-2E9C-101B-9397-08002B2CF9AE}" pid="6" name="MSIP_Label_c8f49a32-fde3-48a5-9266-b5b0972a22dc_SiteId">
    <vt:lpwstr>5ae1af62-9505-4097-a69a-c1553ef7840e</vt:lpwstr>
  </property>
  <property fmtid="{D5CDD505-2E9C-101B-9397-08002B2CF9AE}" pid="7" name="MSIP_Label_c8f49a32-fde3-48a5-9266-b5b0972a22dc_ActionId">
    <vt:lpwstr>adff242a-f7fc-476f-803f-93da82e4a771</vt:lpwstr>
  </property>
  <property fmtid="{D5CDD505-2E9C-101B-9397-08002B2CF9AE}" pid="8" name="MSIP_Label_c8f49a32-fde3-48a5-9266-b5b0972a22dc_ContentBits">
    <vt:lpwstr>2</vt:lpwstr>
  </property>
  <property fmtid="{D5CDD505-2E9C-101B-9397-08002B2CF9AE}" pid="9" name="MSIP_Label_c8f49a32-fde3-48a5-9266-b5b0972a22dc_Tag">
    <vt:lpwstr>50, 3, 0, 1</vt:lpwstr>
  </property>
  <property fmtid="{D5CDD505-2E9C-101B-9397-08002B2CF9AE}" pid="10" name="ClassificationContentMarkingFooterLocations">
    <vt:lpwstr>Office Theme:8</vt:lpwstr>
  </property>
  <property fmtid="{D5CDD505-2E9C-101B-9397-08002B2CF9AE}" pid="11" name="ClassificationContentMarkingFooterText">
    <vt:lpwstr>Cisco Confidential</vt:lpwstr>
  </property>
</Properties>
</file>